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2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3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84" r:id="rId1"/>
  </p:sldMasterIdLst>
  <p:notesMasterIdLst>
    <p:notesMasterId r:id="rId36"/>
  </p:notesMasterIdLst>
  <p:sldIdLst>
    <p:sldId id="1097" r:id="rId2"/>
    <p:sldId id="1096" r:id="rId3"/>
    <p:sldId id="1037" r:id="rId4"/>
    <p:sldId id="1180" r:id="rId5"/>
    <p:sldId id="1181" r:id="rId6"/>
    <p:sldId id="1182" r:id="rId7"/>
    <p:sldId id="1183" r:id="rId8"/>
    <p:sldId id="1184" r:id="rId9"/>
    <p:sldId id="1185" r:id="rId10"/>
    <p:sldId id="1197" r:id="rId11"/>
    <p:sldId id="1038" r:id="rId12"/>
    <p:sldId id="1177" r:id="rId13"/>
    <p:sldId id="1172" r:id="rId14"/>
    <p:sldId id="1175" r:id="rId15"/>
    <p:sldId id="1176" r:id="rId16"/>
    <p:sldId id="1178" r:id="rId17"/>
    <p:sldId id="1179" r:id="rId18"/>
    <p:sldId id="1039" r:id="rId19"/>
    <p:sldId id="1186" r:id="rId20"/>
    <p:sldId id="1187" r:id="rId21"/>
    <p:sldId id="1188" r:id="rId22"/>
    <p:sldId id="1189" r:id="rId23"/>
    <p:sldId id="1199" r:id="rId24"/>
    <p:sldId id="1202" r:id="rId25"/>
    <p:sldId id="1190" r:id="rId26"/>
    <p:sldId id="1191" r:id="rId27"/>
    <p:sldId id="1192" r:id="rId28"/>
    <p:sldId id="1193" r:id="rId29"/>
    <p:sldId id="1194" r:id="rId30"/>
    <p:sldId id="1195" r:id="rId31"/>
    <p:sldId id="1196" r:id="rId32"/>
    <p:sldId id="1203" r:id="rId33"/>
    <p:sldId id="1201" r:id="rId34"/>
    <p:sldId id="1152" r:id="rId35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迪峰 马" initials="迪马" lastIdx="1" clrIdx="0">
    <p:extLst>
      <p:ext uri="{19B8F6BF-5375-455C-9EA6-DF929625EA0E}">
        <p15:presenceInfo xmlns:p15="http://schemas.microsoft.com/office/powerpoint/2012/main" userId="a53d347b9fe9403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5BF"/>
    <a:srgbClr val="034EA2"/>
    <a:srgbClr val="0087CD"/>
    <a:srgbClr val="C68F06"/>
    <a:srgbClr val="DB2C03"/>
    <a:srgbClr val="EBAC07"/>
    <a:srgbClr val="008487"/>
    <a:srgbClr val="163C46"/>
    <a:srgbClr val="008F92"/>
    <a:srgbClr val="00487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634" autoAdjust="0"/>
    <p:restoredTop sz="95791" autoAdjust="0"/>
  </p:normalViewPr>
  <p:slideViewPr>
    <p:cSldViewPr>
      <p:cViewPr varScale="1">
        <p:scale>
          <a:sx n="115" d="100"/>
          <a:sy n="115" d="100"/>
        </p:scale>
        <p:origin x="56" y="10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65" d="100"/>
          <a:sy n="65" d="100"/>
        </p:scale>
        <p:origin x="-3360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2A5992-9D73-4015-9385-ABE035416B29}" type="datetimeFigureOut">
              <a:rPr lang="zh-CN" altLang="en-US" smtClean="0"/>
              <a:t>2023/10/11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95A699-AB68-4A20-99FB-6F69DC266D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1588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376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376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376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376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376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376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565" algn="l" defTabSz="91376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765" algn="l" defTabSz="91376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6965" algn="l" defTabSz="91376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38915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389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/>
          <a:lstStyle/>
          <a:p>
            <a:fld id="{9295031C-36FB-4BFB-B547-5049AC3C4D20}" type="slidenum">
              <a:rPr lang="zh-CN" altLang="en-US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62916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停止执行当前程序流，转而从</a:t>
            </a:r>
            <a:r>
              <a:rPr lang="en-US" altLang="zh-CN" dirty="0" err="1"/>
              <a:t>csr</a:t>
            </a:r>
            <a:r>
              <a:rPr lang="zh-CN" altLang="en-US" dirty="0"/>
              <a:t>寄存器</a:t>
            </a:r>
            <a:r>
              <a:rPr lang="en-US" altLang="zh-CN" dirty="0" err="1"/>
              <a:t>mepc</a:t>
            </a:r>
            <a:r>
              <a:rPr lang="zh-CN" altLang="en-US" dirty="0"/>
              <a:t>定义的</a:t>
            </a:r>
            <a:r>
              <a:rPr lang="en-US" altLang="zh-CN" dirty="0"/>
              <a:t>pc</a:t>
            </a:r>
            <a:r>
              <a:rPr lang="zh-CN" altLang="en-US" dirty="0"/>
              <a:t>地址开始执行。</a:t>
            </a:r>
            <a:br>
              <a:rPr lang="zh-CN" altLang="en-US" dirty="0"/>
            </a:br>
            <a:r>
              <a:rPr lang="zh-CN" altLang="en-US" dirty="0"/>
              <a:t>执行</a:t>
            </a:r>
            <a:r>
              <a:rPr lang="en-US" altLang="zh-CN" dirty="0" err="1"/>
              <a:t>mret</a:t>
            </a:r>
            <a:r>
              <a:rPr lang="zh-CN" altLang="en-US" dirty="0"/>
              <a:t>指令不仅会让处理器跳转到上述的</a:t>
            </a:r>
            <a:r>
              <a:rPr lang="en-US" altLang="zh-CN" dirty="0"/>
              <a:t>pc</a:t>
            </a:r>
            <a:r>
              <a:rPr lang="zh-CN" altLang="en-US" dirty="0"/>
              <a:t>地址开始执行，还会让硬件同时更新</a:t>
            </a:r>
            <a:r>
              <a:rPr lang="en-US" altLang="zh-CN" dirty="0" err="1"/>
              <a:t>csr</a:t>
            </a:r>
            <a:r>
              <a:rPr lang="zh-CN" altLang="en-US" dirty="0"/>
              <a:t>寄存器机器模式状态寄存器</a:t>
            </a:r>
            <a:r>
              <a:rPr lang="en-US" altLang="zh-CN" dirty="0" err="1"/>
              <a:t>mstatus</a:t>
            </a:r>
            <a:r>
              <a:rPr lang="zh-CN" altLang="en-US" dirty="0"/>
              <a:t>。</a:t>
            </a:r>
            <a:r>
              <a:rPr lang="en-US" altLang="zh-CN" dirty="0" err="1"/>
              <a:t>mstatus</a:t>
            </a:r>
            <a:r>
              <a:rPr lang="zh-CN" altLang="en-US" dirty="0"/>
              <a:t>寄存器</a:t>
            </a:r>
            <a:r>
              <a:rPr lang="en-US" altLang="zh-CN" dirty="0"/>
              <a:t>MIE</a:t>
            </a:r>
            <a:r>
              <a:rPr lang="zh-CN" altLang="en-US" dirty="0"/>
              <a:t>域被更新为当前</a:t>
            </a:r>
            <a:r>
              <a:rPr lang="en-US" altLang="zh-CN" dirty="0"/>
              <a:t>MPIE</a:t>
            </a:r>
            <a:r>
              <a:rPr lang="zh-CN" altLang="en-US" dirty="0"/>
              <a:t>的值。</a:t>
            </a:r>
            <a:r>
              <a:rPr lang="en-US" altLang="zh-CN" dirty="0"/>
              <a:t>MPIE </a:t>
            </a:r>
            <a:r>
              <a:rPr lang="zh-CN" altLang="en-US" dirty="0"/>
              <a:t>域的值则更新为</a:t>
            </a:r>
            <a:r>
              <a:rPr lang="en-US" altLang="zh-CN" dirty="0"/>
              <a:t>1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en-US" altLang="zh-CN" dirty="0"/>
              <a:t>M</a:t>
            </a:r>
            <a:r>
              <a:rPr lang="zh-CN" altLang="en-US" dirty="0"/>
              <a:t>模式到</a:t>
            </a:r>
            <a:r>
              <a:rPr lang="en-US" altLang="zh-CN" dirty="0"/>
              <a:t>s</a:t>
            </a:r>
            <a:r>
              <a:rPr lang="zh-CN" altLang="en-US" dirty="0"/>
              <a:t>模式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95A699-AB68-4A20-99FB-6F69DC266D45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25726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38915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389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/>
          <a:lstStyle/>
          <a:p>
            <a:fld id="{9295031C-36FB-4BFB-B547-5049AC3C4D20}" type="slidenum">
              <a:rPr lang="zh-CN" altLang="en-US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01378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5A699-AB68-4A20-99FB-6F69DC266D45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91872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5A699-AB68-4A20-99FB-6F69DC266D45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58075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95A699-AB68-4A20-99FB-6F69DC266D45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69734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在</a:t>
            </a:r>
            <a:r>
              <a:rPr lang="en-US" altLang="zh-CN" dirty="0" err="1"/>
              <a:t>Makefile</a:t>
            </a:r>
            <a:r>
              <a:rPr lang="zh-CN" altLang="en-US" dirty="0"/>
              <a:t>中，</a:t>
            </a:r>
            <a:r>
              <a:rPr lang="en-US" altLang="zh-CN" dirty="0"/>
              <a:t>%</a:t>
            </a:r>
            <a:r>
              <a:rPr lang="zh-CN" altLang="en-US" dirty="0"/>
              <a:t>代表匹配任何长度的任何字符。</a:t>
            </a:r>
            <a:r>
              <a:rPr lang="en-US" altLang="zh-CN" dirty="0"/>
              <a:t>_%</a:t>
            </a:r>
            <a:r>
              <a:rPr lang="zh-CN" altLang="en-US" dirty="0"/>
              <a:t>就代表匹配任何以下划线开始的字符串，编译得到的文件需要依赖</a:t>
            </a:r>
            <a:r>
              <a:rPr lang="en-US" altLang="zh-CN" dirty="0"/>
              <a:t>.o</a:t>
            </a:r>
            <a:r>
              <a:rPr lang="zh-CN" altLang="en-US" dirty="0"/>
              <a:t>与</a:t>
            </a:r>
            <a:r>
              <a:rPr lang="en-US" altLang="zh-CN" dirty="0"/>
              <a:t>ULIB</a:t>
            </a:r>
            <a:r>
              <a:rPr lang="zh-CN" altLang="en-US" dirty="0"/>
              <a:t>目标文件。</a:t>
            </a:r>
            <a:r>
              <a:rPr lang="en-US" altLang="zh-CN" dirty="0"/>
              <a:t>ULIB</a:t>
            </a:r>
            <a:r>
              <a:rPr lang="zh-CN" altLang="en-US" dirty="0"/>
              <a:t>为库文件，其中包含的</a:t>
            </a:r>
            <a:r>
              <a:rPr lang="en-US" altLang="zh-CN" dirty="0" err="1"/>
              <a:t>ulib.o</a:t>
            </a:r>
            <a:r>
              <a:rPr lang="zh-CN" altLang="en-US" dirty="0"/>
              <a:t>、</a:t>
            </a:r>
            <a:r>
              <a:rPr lang="en-US" altLang="zh-CN" dirty="0" err="1"/>
              <a:t>usys.o</a:t>
            </a:r>
            <a:r>
              <a:rPr lang="zh-CN" altLang="en-US" dirty="0"/>
              <a:t>、</a:t>
            </a:r>
            <a:r>
              <a:rPr lang="en-US" altLang="zh-CN" dirty="0" err="1"/>
              <a:t>printf.o</a:t>
            </a:r>
            <a:r>
              <a:rPr lang="zh-CN" altLang="en-US" dirty="0"/>
              <a:t>和</a:t>
            </a:r>
            <a:r>
              <a:rPr lang="en-US" altLang="zh-CN" dirty="0" err="1"/>
              <a:t>umalloc.o</a:t>
            </a:r>
            <a:r>
              <a:rPr lang="zh-CN" altLang="en-US" dirty="0"/>
              <a:t>四个目标文件可以直接由对应名称的</a:t>
            </a:r>
            <a:r>
              <a:rPr lang="en-US" altLang="zh-CN" dirty="0"/>
              <a:t>.c</a:t>
            </a:r>
            <a:r>
              <a:rPr lang="zh-CN" altLang="en-US" dirty="0"/>
              <a:t>文件编译得到。</a:t>
            </a:r>
            <a:r>
              <a:rPr lang="en-US" altLang="zh-CN" dirty="0" err="1"/>
              <a:t>usys.o</a:t>
            </a:r>
            <a:r>
              <a:rPr lang="zh-CN" altLang="en-US" dirty="0"/>
              <a:t>包含系统调用</a:t>
            </a:r>
            <a:r>
              <a:rPr lang="en-US" altLang="zh-CN" dirty="0"/>
              <a:t>C</a:t>
            </a:r>
            <a:r>
              <a:rPr lang="zh-CN" altLang="en-US" dirty="0"/>
              <a:t>语言接口的定义；</a:t>
            </a:r>
            <a:r>
              <a:rPr lang="en-US" altLang="zh-CN" dirty="0" err="1"/>
              <a:t>ulib.o</a:t>
            </a:r>
            <a:r>
              <a:rPr lang="zh-CN" altLang="en-US" dirty="0"/>
              <a:t>包含了各种字符串和内存操作的函数；</a:t>
            </a:r>
            <a:r>
              <a:rPr lang="en-US" altLang="zh-CN" dirty="0" err="1"/>
              <a:t>printf.o</a:t>
            </a:r>
            <a:r>
              <a:rPr lang="zh-CN" altLang="en-US" dirty="0"/>
              <a:t>是对</a:t>
            </a:r>
            <a:r>
              <a:rPr lang="en-US" altLang="zh-CN" dirty="0"/>
              <a:t>C</a:t>
            </a:r>
            <a:r>
              <a:rPr lang="zh-CN" altLang="en-US" dirty="0"/>
              <a:t>标准库中</a:t>
            </a:r>
            <a:r>
              <a:rPr lang="en-US" altLang="zh-CN" dirty="0" err="1"/>
              <a:t>printf</a:t>
            </a:r>
            <a:r>
              <a:rPr lang="zh-CN" altLang="en-US" dirty="0"/>
              <a:t>函数的简单实现；</a:t>
            </a:r>
            <a:r>
              <a:rPr lang="en-US" altLang="zh-CN" dirty="0" err="1"/>
              <a:t>umalloc.o</a:t>
            </a:r>
            <a:r>
              <a:rPr lang="zh-CN" altLang="en-US" dirty="0"/>
              <a:t>包含了</a:t>
            </a:r>
            <a:r>
              <a:rPr lang="en-US" altLang="zh-CN" dirty="0"/>
              <a:t>malloc</a:t>
            </a:r>
            <a:r>
              <a:rPr lang="zh-CN" altLang="en-US" dirty="0"/>
              <a:t>和</a:t>
            </a:r>
            <a:r>
              <a:rPr lang="en-US" altLang="zh-CN" dirty="0"/>
              <a:t>free</a:t>
            </a:r>
            <a:r>
              <a:rPr lang="zh-CN" altLang="en-US" dirty="0"/>
              <a:t>两个动态内存操作函数的实现。对于</a:t>
            </a:r>
            <a:r>
              <a:rPr lang="en-US" altLang="zh-CN" dirty="0" err="1"/>
              <a:t>usys.o</a:t>
            </a:r>
            <a:r>
              <a:rPr lang="zh-CN" altLang="en-US" dirty="0"/>
              <a:t>，该文件生成依赖于</a:t>
            </a:r>
            <a:r>
              <a:rPr lang="en-US" altLang="zh-CN" dirty="0" err="1"/>
              <a:t>usys.S</a:t>
            </a:r>
            <a:r>
              <a:rPr lang="zh-CN" altLang="en-US" dirty="0"/>
              <a:t>，而</a:t>
            </a:r>
            <a:r>
              <a:rPr lang="en-US" altLang="zh-CN" dirty="0" err="1"/>
              <a:t>usys.S</a:t>
            </a:r>
            <a:r>
              <a:rPr lang="zh-CN" altLang="en-US" dirty="0"/>
              <a:t>依赖于</a:t>
            </a:r>
            <a:r>
              <a:rPr lang="en-US" altLang="zh-CN" dirty="0"/>
              <a:t>usys.pl</a:t>
            </a:r>
            <a:r>
              <a:rPr lang="zh-CN" altLang="en-US" dirty="0"/>
              <a:t>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95A699-AB68-4A20-99FB-6F69DC266D45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88068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5A699-AB68-4A20-99FB-6F69DC266D45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680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95A699-AB68-4A20-99FB-6F69DC266D45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60294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zh-CN" altLang="en-US" b="0" i="0" dirty="0">
                <a:effectLst/>
                <a:latin typeface="-apple-system"/>
              </a:rPr>
              <a:t>保存现在内核的状态，以便于返回内核态工作的时候继续执行；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b="0" i="0" dirty="0">
                <a:effectLst/>
                <a:latin typeface="-apple-system"/>
              </a:rPr>
              <a:t>设置返回用户态后的</a:t>
            </a:r>
            <a:r>
              <a:rPr lang="en-US" altLang="zh-CN" b="0" i="0" dirty="0">
                <a:effectLst/>
                <a:latin typeface="-apple-system"/>
              </a:rPr>
              <a:t>PC</a:t>
            </a:r>
            <a:r>
              <a:rPr lang="zh-CN" altLang="en-US" b="0" i="0" dirty="0">
                <a:effectLst/>
                <a:latin typeface="-apple-system"/>
              </a:rPr>
              <a:t>计数器，函数最后执行了</a:t>
            </a:r>
            <a:r>
              <a:rPr lang="en-US" altLang="zh-CN" b="0" i="0" dirty="0" err="1">
                <a:effectLst/>
                <a:latin typeface="-apple-system"/>
              </a:rPr>
              <a:t>userret</a:t>
            </a:r>
            <a:r>
              <a:rPr lang="en-US" altLang="zh-CN" b="0" i="0" dirty="0">
                <a:effectLst/>
                <a:latin typeface="-apple-system"/>
              </a:rPr>
              <a:t>()</a:t>
            </a:r>
            <a:r>
              <a:rPr lang="zh-CN" altLang="en-US" b="0" i="0" dirty="0">
                <a:effectLst/>
                <a:latin typeface="-apple-system"/>
              </a:rPr>
              <a:t>函数，该函数用于从</a:t>
            </a:r>
            <a:r>
              <a:rPr lang="en-US" altLang="zh-CN" b="0" i="0" dirty="0" err="1">
                <a:effectLst/>
                <a:latin typeface="-apple-system"/>
              </a:rPr>
              <a:t>trapframe</a:t>
            </a:r>
            <a:r>
              <a:rPr lang="zh-CN" altLang="en-US" b="0" i="0" dirty="0">
                <a:effectLst/>
                <a:latin typeface="-apple-system"/>
              </a:rPr>
              <a:t>恢复用户态环境的；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95A699-AB68-4A20-99FB-6F69DC266D45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68456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5A699-AB68-4A20-99FB-6F69DC266D45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34272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FC946-6D13-4F8C-9740-992A906A61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064948"/>
      </p:ext>
    </p:extLst>
  </p:cSld>
  <p:clrMapOvr>
    <a:masterClrMapping/>
  </p:clrMapOvr>
  <p:transition spd="slow">
    <p:wheel spokes="1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FC946-6D13-4F8C-9740-992A906A61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0445880"/>
      </p:ext>
    </p:extLst>
  </p:cSld>
  <p:clrMapOvr>
    <a:masterClrMapping/>
  </p:clrMapOvr>
  <p:transition spd="slow">
    <p:wheel spokes="1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FC946-6D13-4F8C-9740-992A906A61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7134076"/>
      </p:ext>
    </p:extLst>
  </p:cSld>
  <p:clrMapOvr>
    <a:masterClrMapping/>
  </p:clrMapOvr>
  <p:transition spd="slow">
    <p:wheel spokes="1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35188485"/>
      </p:ext>
    </p:extLst>
  </p:cSld>
  <p:clrMapOvr>
    <a:masterClrMapping/>
  </p:clrMapOvr>
  <p:transition spd="slow">
    <p:wheel spokes="1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44497573"/>
      </p:ext>
    </p:extLst>
  </p:cSld>
  <p:clrMapOvr>
    <a:masterClrMapping/>
  </p:clrMapOvr>
  <p:transition spd="slow">
    <p:wheel spokes="1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9"/>
          <p:cNvSpPr/>
          <p:nvPr userDrawn="1"/>
        </p:nvSpPr>
        <p:spPr>
          <a:xfrm>
            <a:off x="8500361" y="241918"/>
            <a:ext cx="365983" cy="2153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0" tIns="45709" rIns="91420" bIns="45709" rtlCol="0" anchor="ctr"/>
          <a:lstStyle/>
          <a:p>
            <a:pPr algn="ctr"/>
            <a:endParaRPr lang="en-US" dirty="0"/>
          </a:p>
        </p:txBody>
      </p:sp>
      <p:sp>
        <p:nvSpPr>
          <p:cNvPr id="6" name="Isosceles Triangle 10"/>
          <p:cNvSpPr/>
          <p:nvPr userDrawn="1"/>
        </p:nvSpPr>
        <p:spPr>
          <a:xfrm rot="10610802">
            <a:off x="8504736" y="316259"/>
            <a:ext cx="366581" cy="196391"/>
          </a:xfrm>
          <a:prstGeom prst="triangl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0" tIns="45709" rIns="91420" bIns="45709"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5"/>
          <p:cNvSpPr txBox="1"/>
          <p:nvPr userDrawn="1"/>
        </p:nvSpPr>
        <p:spPr>
          <a:xfrm>
            <a:off x="8519485" y="204940"/>
            <a:ext cx="337081" cy="350586"/>
          </a:xfrm>
          <a:prstGeom prst="rect">
            <a:avLst/>
          </a:prstGeom>
        </p:spPr>
        <p:txBody>
          <a:bodyPr vert="horz" lIns="0" tIns="0" rIns="0" bIns="45709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14FFB07-917D-5348-AE2D-F9A4E0AD1751}" type="slidenum">
              <a:rPr lang="en-US" sz="1000" smtClean="0"/>
              <a:t>‹#›</a:t>
            </a:fld>
            <a:endParaRPr lang="en-US" sz="1000" dirty="0"/>
          </a:p>
        </p:txBody>
      </p:sp>
      <p:grpSp>
        <p:nvGrpSpPr>
          <p:cNvPr id="2" name="Group 5"/>
          <p:cNvGrpSpPr/>
          <p:nvPr userDrawn="1"/>
        </p:nvGrpSpPr>
        <p:grpSpPr>
          <a:xfrm>
            <a:off x="347419" y="4731991"/>
            <a:ext cx="224082" cy="221156"/>
            <a:chOff x="4328868" y="5502988"/>
            <a:chExt cx="500307" cy="493774"/>
          </a:xfrm>
        </p:grpSpPr>
        <p:sp>
          <p:nvSpPr>
            <p:cNvPr id="9" name="Freeform 7">
              <a:hlinkClick r:id="" action="ppaction://hlinkshowjump?jump=previousslide"/>
            </p:cNvPr>
            <p:cNvSpPr/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10" name="Freeform 8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</p:grpSp>
      <p:grpSp>
        <p:nvGrpSpPr>
          <p:cNvPr id="3" name="Group 9"/>
          <p:cNvGrpSpPr/>
          <p:nvPr userDrawn="1"/>
        </p:nvGrpSpPr>
        <p:grpSpPr>
          <a:xfrm flipH="1">
            <a:off x="933709" y="4731991"/>
            <a:ext cx="224082" cy="221156"/>
            <a:chOff x="4328868" y="5502988"/>
            <a:chExt cx="500307" cy="493774"/>
          </a:xfrm>
        </p:grpSpPr>
        <p:sp>
          <p:nvSpPr>
            <p:cNvPr id="12" name="Freeform 10">
              <a:hlinkClick r:id="" action="ppaction://hlinkshowjump?jump=nextslide"/>
            </p:cNvPr>
            <p:cNvSpPr/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13" name="Freeform 11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</p:grpSp>
      <p:cxnSp>
        <p:nvCxnSpPr>
          <p:cNvPr id="14" name="Straight Connector 3"/>
          <p:cNvCxnSpPr/>
          <p:nvPr userDrawn="1"/>
        </p:nvCxnSpPr>
        <p:spPr>
          <a:xfrm>
            <a:off x="552709" y="4845350"/>
            <a:ext cx="381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3" descr="C:\Users\Administrator\Desktop\微立体创业计划\005.png"/>
          <p:cNvPicPr>
            <a:picLocks noChangeAspect="1" noChangeArrowheads="1"/>
          </p:cNvPicPr>
          <p:nvPr userDrawn="1"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10344"/>
            <a:ext cx="609601" cy="609601"/>
          </a:xfrm>
          <a:prstGeom prst="rect">
            <a:avLst/>
          </a:prstGeom>
          <a:noFill/>
          <a:effectLst>
            <a:outerShdw blurRad="127000" dist="63500" dir="3000000" sx="104000" sy="104000" algn="tl" rotWithShape="0">
              <a:prstClr val="black">
                <a:alpha val="34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C:\Users\Administrator\Desktop\微立体创业计划\004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935" y="219716"/>
            <a:ext cx="609601" cy="609601"/>
          </a:xfrm>
          <a:prstGeom prst="rect">
            <a:avLst/>
          </a:prstGeom>
          <a:noFill/>
          <a:effectLst>
            <a:outerShdw blurRad="127000" dist="63500" dir="3000000" sx="104000" sy="104000" algn="tl" rotWithShape="0">
              <a:prstClr val="black">
                <a:alpha val="34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矩形 3"/>
          <p:cNvSpPr>
            <a:spLocks noChangeArrowheads="1"/>
          </p:cNvSpPr>
          <p:nvPr userDrawn="1"/>
        </p:nvSpPr>
        <p:spPr bwMode="auto">
          <a:xfrm>
            <a:off x="1187624" y="612722"/>
            <a:ext cx="2587892" cy="2308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none" lIns="68582" tIns="34292" rIns="68582" bIns="34292">
            <a:spAutoFit/>
          </a:bodyPr>
          <a:lstStyle/>
          <a:p>
            <a:r>
              <a:rPr lang="en-US" altLang="zh-CN" sz="1050" b="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Click here to add the title text content</a:t>
            </a:r>
            <a:endParaRPr lang="zh-CN" altLang="en-US" sz="1050" b="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8" name="标题 1"/>
          <p:cNvSpPr>
            <a:spLocks noGrp="1"/>
          </p:cNvSpPr>
          <p:nvPr>
            <p:ph type="title"/>
          </p:nvPr>
        </p:nvSpPr>
        <p:spPr>
          <a:xfrm>
            <a:off x="1184649" y="250504"/>
            <a:ext cx="3216269" cy="3770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none" lIns="68582" tIns="34292" rIns="68582" bIns="34292">
            <a:spAutoFit/>
          </a:bodyPr>
          <a:lstStyle>
            <a:lvl1pPr>
              <a:defRPr lang="zh-CN" altLang="en-US" sz="2000" b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cs typeface="+mn-cs"/>
              </a:defRPr>
            </a:lvl1pPr>
          </a:lstStyle>
          <a:p>
            <a:pPr lvl="0" algn="l"/>
            <a:r>
              <a:rPr lang="zh-CN" altLang="en-US" dirty="0"/>
              <a:t>单击此处编辑母版标题样式</a:t>
            </a:r>
          </a:p>
        </p:txBody>
      </p:sp>
    </p:spTree>
  </p:cSld>
  <p:clrMapOvr>
    <a:masterClrMapping/>
  </p:clrMapOvr>
  <p:transition spd="slow">
    <p:wheel spokes="1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9" fill="hold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2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2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12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12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4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6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9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7" grpId="0"/>
          <p:bldP spid="18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9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2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2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2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2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4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6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9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7" grpId="0"/>
          <p:bldP spid="18" grpId="0"/>
        </p:bldLst>
      </p:timing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CE584FB-8213-408C-973A-0BFE315A5B2C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wheel spokes="1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" y="0"/>
            <a:ext cx="9143499" cy="5143500"/>
          </a:xfrm>
          <a:prstGeom prst="rect">
            <a:avLst/>
          </a:prstGeom>
        </p:spPr>
      </p:pic>
      <p:grpSp>
        <p:nvGrpSpPr>
          <p:cNvPr id="2" name="组合 3"/>
          <p:cNvGrpSpPr/>
          <p:nvPr userDrawn="1"/>
        </p:nvGrpSpPr>
        <p:grpSpPr bwMode="auto">
          <a:xfrm flipH="1">
            <a:off x="-1" y="248018"/>
            <a:ext cx="1797166" cy="507206"/>
            <a:chOff x="2370576" y="533400"/>
            <a:chExt cx="2417494" cy="675969"/>
          </a:xfrm>
          <a:solidFill>
            <a:srgbClr val="EE1C39"/>
          </a:solidFill>
        </p:grpSpPr>
        <p:sp>
          <p:nvSpPr>
            <p:cNvPr id="3" name="矩形 2"/>
            <p:cNvSpPr/>
            <p:nvPr/>
          </p:nvSpPr>
          <p:spPr>
            <a:xfrm>
              <a:off x="2738030" y="533400"/>
              <a:ext cx="2050040" cy="67596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400" dirty="0">
                <a:cs typeface="+mn-ea"/>
                <a:sym typeface="+mn-lt"/>
              </a:endParaRPr>
            </a:p>
          </p:txBody>
        </p:sp>
        <p:sp>
          <p:nvSpPr>
            <p:cNvPr id="4" name="椭圆 3"/>
            <p:cNvSpPr/>
            <p:nvPr/>
          </p:nvSpPr>
          <p:spPr>
            <a:xfrm>
              <a:off x="2370576" y="533400"/>
              <a:ext cx="623734" cy="67596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400" dirty="0">
                <a:cs typeface="+mn-ea"/>
                <a:sym typeface="+mn-lt"/>
              </a:endParaRPr>
            </a:p>
          </p:txBody>
        </p:sp>
      </p:grpSp>
      <p:sp>
        <p:nvSpPr>
          <p:cNvPr id="6" name="文本框 12"/>
          <p:cNvSpPr txBox="1">
            <a:spLocks noChangeArrowheads="1"/>
          </p:cNvSpPr>
          <p:nvPr userDrawn="1"/>
        </p:nvSpPr>
        <p:spPr bwMode="auto">
          <a:xfrm>
            <a:off x="-1" y="370296"/>
            <a:ext cx="1796090" cy="619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5023" tIns="32511" rIns="65023" bIns="32511">
            <a:spAutoFit/>
          </a:bodyPr>
          <a:lstStyle>
            <a:lvl1pPr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9pPr>
          </a:lstStyle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</a:t>
            </a:r>
          </a:p>
        </p:txBody>
      </p:sp>
    </p:spTree>
  </p:cSld>
  <p:clrMapOvr>
    <a:masterClrMapping/>
  </p:clrMapOvr>
  <p:transition spd="slow">
    <p:wheel spokes="1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wheel spokes="1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wheel spokes="1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wheel spokes="1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FC946-6D13-4F8C-9740-992A906A61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4722934"/>
      </p:ext>
    </p:extLst>
  </p:cSld>
  <p:clrMapOvr>
    <a:masterClrMapping/>
  </p:clrMapOvr>
  <p:transition spd="slow">
    <p:wheel spokes="1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wheel spokes="1"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wheel spokes="1"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wheel spokes="1"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wheel spokes="1"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wheel spokes="1"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wheel spokes="1"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wheel spokes="1"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wheel spokes="1"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wheel spokes="1"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wheel spokes="1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FC946-6D13-4F8C-9740-992A906A61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6259370"/>
      </p:ext>
    </p:extLst>
  </p:cSld>
  <p:clrMapOvr>
    <a:masterClrMapping/>
  </p:clrMapOvr>
  <p:transition spd="slow">
    <p:wheel spokes="1"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wheel spokes="1"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wheel spokes="1"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wheel spokes="1"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wheel spokes="1"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wheel spokes="1"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wheel spokes="1"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wheel spokes="1"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wheel spokes="1"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wheel spokes="1"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wheel spokes="1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FC946-6D13-4F8C-9740-992A906A61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2216388"/>
      </p:ext>
    </p:extLst>
  </p:cSld>
  <p:clrMapOvr>
    <a:masterClrMapping/>
  </p:clrMapOvr>
  <p:transition spd="slow">
    <p:wheel spokes="1"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wheel spokes="1"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wheel spokes="1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FC946-6D13-4F8C-9740-992A906A61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0725532"/>
      </p:ext>
    </p:extLst>
  </p:cSld>
  <p:clrMapOvr>
    <a:masterClrMapping/>
  </p:clrMapOvr>
  <p:transition spd="slow">
    <p:wheel spokes="1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FC946-6D13-4F8C-9740-992A906A61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1580368"/>
      </p:ext>
    </p:extLst>
  </p:cSld>
  <p:clrMapOvr>
    <a:masterClrMapping/>
  </p:clrMapOvr>
  <p:transition spd="slow">
    <p:wheel spokes="1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FC946-6D13-4F8C-9740-992A906A613E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5" name="文本框 12">
            <a:extLst>
              <a:ext uri="{FF2B5EF4-FFF2-40B4-BE49-F238E27FC236}">
                <a16:creationId xmlns:a16="http://schemas.microsoft.com/office/drawing/2014/main" id="{D9D2ADA6-CAAA-D06E-5D70-36AB7ACEC852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255630" y="370296"/>
            <a:ext cx="1796090" cy="2503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5023" tIns="32511" rIns="65023" bIns="32511">
            <a:spAutoFit/>
          </a:bodyPr>
          <a:lstStyle>
            <a:lvl1pPr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9pPr>
          </a:lstStyle>
          <a:p>
            <a:r>
              <a:rPr lang="zh-CN" altLang="en-US" sz="12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</a:t>
            </a:r>
          </a:p>
        </p:txBody>
      </p:sp>
    </p:spTree>
    <p:extLst>
      <p:ext uri="{BB962C8B-B14F-4D97-AF65-F5344CB8AC3E}">
        <p14:creationId xmlns:p14="http://schemas.microsoft.com/office/powerpoint/2010/main" val="1719872375"/>
      </p:ext>
    </p:extLst>
  </p:cSld>
  <p:clrMapOvr>
    <a:masterClrMapping/>
  </p:clrMapOvr>
  <p:transition spd="slow">
    <p:wheel spokes="1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FC946-6D13-4F8C-9740-992A906A61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319276"/>
      </p:ext>
    </p:extLst>
  </p:cSld>
  <p:clrMapOvr>
    <a:masterClrMapping/>
  </p:clrMapOvr>
  <p:transition spd="slow">
    <p:wheel spokes="1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FC946-6D13-4F8C-9740-992A906A61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2559345"/>
      </p:ext>
    </p:extLst>
  </p:cSld>
  <p:clrMapOvr>
    <a:masterClrMapping/>
  </p:clrMapOvr>
  <p:transition spd="slow">
    <p:wheel spokes="1"/>
  </p:transition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EFC946-6D13-4F8C-9740-992A906A61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3489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54" r:id="rId14"/>
    <p:sldLayoutId id="2147483656" r:id="rId15"/>
    <p:sldLayoutId id="2147483658" r:id="rId16"/>
    <p:sldLayoutId id="2147483659" r:id="rId17"/>
    <p:sldLayoutId id="2147483660" r:id="rId18"/>
    <p:sldLayoutId id="2147483661" r:id="rId19"/>
    <p:sldLayoutId id="2147483662" r:id="rId20"/>
    <p:sldLayoutId id="2147483663" r:id="rId21"/>
    <p:sldLayoutId id="2147483664" r:id="rId22"/>
    <p:sldLayoutId id="2147483665" r:id="rId23"/>
    <p:sldLayoutId id="2147483666" r:id="rId24"/>
    <p:sldLayoutId id="2147483667" r:id="rId25"/>
    <p:sldLayoutId id="2147483668" r:id="rId26"/>
    <p:sldLayoutId id="2147483669" r:id="rId27"/>
    <p:sldLayoutId id="2147483670" r:id="rId28"/>
    <p:sldLayoutId id="2147483671" r:id="rId29"/>
    <p:sldLayoutId id="2147483672" r:id="rId30"/>
    <p:sldLayoutId id="2147483673" r:id="rId31"/>
    <p:sldLayoutId id="2147483674" r:id="rId32"/>
    <p:sldLayoutId id="2147483675" r:id="rId33"/>
    <p:sldLayoutId id="2147483676" r:id="rId34"/>
    <p:sldLayoutId id="2147483677" r:id="rId35"/>
    <p:sldLayoutId id="2147483678" r:id="rId36"/>
    <p:sldLayoutId id="2147483679" r:id="rId37"/>
    <p:sldLayoutId id="2147483680" r:id="rId38"/>
    <p:sldLayoutId id="2147483681" r:id="rId39"/>
    <p:sldLayoutId id="2147483682" r:id="rId40"/>
    <p:sldLayoutId id="2147483683" r:id="rId41"/>
  </p:sldLayoutIdLst>
  <p:transition spd="slow">
    <p:wheel spokes="1"/>
  </p:transition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m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m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8.tm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7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m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7.tmp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3.xml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m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1.tm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m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3.jpg"/><Relationship Id="rId5" Type="http://schemas.openxmlformats.org/officeDocument/2006/relationships/image" Target="../media/image42.jpg"/><Relationship Id="rId4" Type="http://schemas.openxmlformats.org/officeDocument/2006/relationships/image" Target="../media/image41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7.jpg"/><Relationship Id="rId4" Type="http://schemas.openxmlformats.org/officeDocument/2006/relationships/image" Target="../media/image46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tm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csdn.net/Z_Stand/article/details/115028205" TargetMode="External"/><Relationship Id="rId7" Type="http://schemas.openxmlformats.org/officeDocument/2006/relationships/hyperlink" Target="https://th0ar.gitbooks.io/xv6-chinese/content/index.html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www.cnblogs.com/hehao98/p/10603045.html" TargetMode="External"/><Relationship Id="rId5" Type="http://schemas.openxmlformats.org/officeDocument/2006/relationships/hyperlink" Target="https://blog.csdn.net/JDongChen/article/details/119062381" TargetMode="External"/><Relationship Id="rId4" Type="http://schemas.openxmlformats.org/officeDocument/2006/relationships/hyperlink" Target="https://blog.csdn.net/JDongChen/article/details/119043498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843"/>
          <a:stretch>
            <a:fillRect/>
          </a:stretch>
        </p:blipFill>
        <p:spPr>
          <a:xfrm rot="16200000">
            <a:off x="4583137" y="459792"/>
            <a:ext cx="5304035" cy="4248472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990"/>
            <a:ext cx="1871128" cy="550332"/>
          </a:xfrm>
          <a:prstGeom prst="rect">
            <a:avLst/>
          </a:prstGeom>
        </p:spPr>
      </p:pic>
      <p:sp>
        <p:nvSpPr>
          <p:cNvPr id="3" name="TextBox 12">
            <a:extLst>
              <a:ext uri="{FF2B5EF4-FFF2-40B4-BE49-F238E27FC236}">
                <a16:creationId xmlns:a16="http://schemas.microsoft.com/office/drawing/2014/main" id="{430CB731-5EB2-AECE-2456-324B81021D01}"/>
              </a:ext>
            </a:extLst>
          </p:cNvPr>
          <p:cNvSpPr txBox="1"/>
          <p:nvPr/>
        </p:nvSpPr>
        <p:spPr>
          <a:xfrm>
            <a:off x="323528" y="1923678"/>
            <a:ext cx="3775393" cy="1631216"/>
          </a:xfrm>
          <a:prstGeom prst="rect">
            <a:avLst/>
          </a:prstGeom>
          <a:solidFill>
            <a:schemeClr val="bg1">
              <a:lumMod val="95000"/>
              <a:alpha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CN" sz="6000" b="1" spc="-300" dirty="0">
                <a:latin typeface="Agency FB" panose="020B0503020202020204" pitchFamily="34" charset="0"/>
              </a:rPr>
              <a:t>2 0 23</a:t>
            </a:r>
          </a:p>
          <a:p>
            <a:pPr lvl="0"/>
            <a:r>
              <a:rPr lang="zh-CN" altLang="en-US" sz="4000" b="1" dirty="0">
                <a:solidFill>
                  <a:prstClr val="black"/>
                </a:solidFill>
                <a:latin typeface="Wide Latin" panose="020A0A07050505020404" pitchFamily="18" charset="0"/>
                <a:ea typeface="微软雅黑" panose="020B0503020204020204" pitchFamily="34" charset="-122"/>
              </a:rPr>
              <a:t>第一次实例分析</a:t>
            </a:r>
          </a:p>
        </p:txBody>
      </p:sp>
      <p:sp>
        <p:nvSpPr>
          <p:cNvPr id="4" name="TextBox 33">
            <a:extLst>
              <a:ext uri="{FF2B5EF4-FFF2-40B4-BE49-F238E27FC236}">
                <a16:creationId xmlns:a16="http://schemas.microsoft.com/office/drawing/2014/main" id="{A990BBCA-088A-B089-768D-3B95B15ECF20}"/>
              </a:ext>
            </a:extLst>
          </p:cNvPr>
          <p:cNvSpPr txBox="1"/>
          <p:nvPr/>
        </p:nvSpPr>
        <p:spPr>
          <a:xfrm>
            <a:off x="313736" y="3634112"/>
            <a:ext cx="4670978" cy="738664"/>
          </a:xfrm>
          <a:prstGeom prst="rect">
            <a:avLst/>
          </a:prstGeom>
          <a:solidFill>
            <a:schemeClr val="bg1">
              <a:lumMod val="9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latin typeface="宋体" panose="02010600030101010101" pitchFamily="2" charset="-122"/>
                <a:ea typeface="宋体" panose="02010600030101010101" pitchFamily="2" charset="-122"/>
              </a:rPr>
              <a:t>汇报人</a:t>
            </a:r>
            <a:r>
              <a:rPr lang="en-US" altLang="zh-CN" sz="1400" b="1" dirty="0">
                <a:latin typeface="宋体" panose="02010600030101010101" pitchFamily="2" charset="-122"/>
                <a:ea typeface="宋体" panose="02010600030101010101" pitchFamily="2" charset="-122"/>
              </a:rPr>
              <a:t>: </a:t>
            </a:r>
            <a:r>
              <a:rPr lang="zh-CN" altLang="en-US" sz="1400" b="1" dirty="0">
                <a:latin typeface="宋体" panose="02010600030101010101" pitchFamily="2" charset="-122"/>
                <a:ea typeface="宋体" panose="02010600030101010101" pitchFamily="2" charset="-122"/>
              </a:rPr>
              <a:t>范子墨</a:t>
            </a:r>
            <a:endParaRPr lang="en-US" altLang="zh-CN" sz="14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1400" b="1" dirty="0">
                <a:latin typeface="宋体" panose="02010600030101010101" pitchFamily="2" charset="-122"/>
                <a:ea typeface="宋体" panose="02010600030101010101" pitchFamily="2" charset="-122"/>
              </a:rPr>
              <a:t>小组成员：马迪峰 范子墨 饶嘉怡</a:t>
            </a:r>
            <a:endParaRPr lang="en-US" altLang="zh-CN" sz="14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1400" b="1" dirty="0">
                <a:latin typeface="宋体" panose="02010600030101010101" pitchFamily="2" charset="-122"/>
                <a:ea typeface="宋体" panose="02010600030101010101" pitchFamily="2" charset="-122"/>
              </a:rPr>
              <a:t>时间：</a:t>
            </a:r>
            <a:r>
              <a:rPr lang="en-US" altLang="zh-CN" sz="1400" b="1" dirty="0">
                <a:latin typeface="宋体" panose="02010600030101010101" pitchFamily="2" charset="-122"/>
                <a:ea typeface="宋体" panose="02010600030101010101" pitchFamily="2" charset="-122"/>
              </a:rPr>
              <a:t>2023</a:t>
            </a:r>
            <a:r>
              <a:rPr lang="zh-CN" altLang="en-US" sz="1400" b="1" dirty="0">
                <a:latin typeface="宋体" panose="02010600030101010101" pitchFamily="2" charset="-122"/>
                <a:ea typeface="宋体" panose="02010600030101010101" pitchFamily="2" charset="-122"/>
              </a:rPr>
              <a:t>年</a:t>
            </a:r>
            <a:r>
              <a:rPr lang="en-US" altLang="zh-CN" sz="1400" b="1" dirty="0">
                <a:latin typeface="宋体" panose="02010600030101010101" pitchFamily="2" charset="-122"/>
                <a:ea typeface="宋体" panose="02010600030101010101" pitchFamily="2" charset="-122"/>
              </a:rPr>
              <a:t>10</a:t>
            </a:r>
            <a:r>
              <a:rPr lang="zh-CN" altLang="en-US" sz="1400" b="1" dirty="0">
                <a:latin typeface="宋体" panose="02010600030101010101" pitchFamily="2" charset="-122"/>
                <a:ea typeface="宋体" panose="02010600030101010101" pitchFamily="2" charset="-122"/>
              </a:rPr>
              <a:t>月</a:t>
            </a:r>
            <a:r>
              <a:rPr lang="en-US" altLang="zh-CN" sz="1400" b="1" dirty="0">
                <a:latin typeface="宋体" panose="02010600030101010101" pitchFamily="2" charset="-122"/>
                <a:ea typeface="宋体" panose="02010600030101010101" pitchFamily="2" charset="-122"/>
              </a:rPr>
              <a:t>11</a:t>
            </a:r>
            <a:r>
              <a:rPr lang="zh-CN" altLang="en-US" sz="1400" b="1" dirty="0">
                <a:latin typeface="宋体" panose="02010600030101010101" pitchFamily="2" charset="-122"/>
                <a:ea typeface="宋体" panose="02010600030101010101" pitchFamily="2" charset="-122"/>
              </a:rPr>
              <a:t>日</a:t>
            </a:r>
            <a:endParaRPr lang="en-US" altLang="zh-CN" sz="14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1A066D41-F5AD-B989-26F9-AAAA608AB686}"/>
              </a:ext>
            </a:extLst>
          </p:cNvPr>
          <p:cNvCxnSpPr>
            <a:cxnSpLocks/>
          </p:cNvCxnSpPr>
          <p:nvPr/>
        </p:nvCxnSpPr>
        <p:spPr>
          <a:xfrm>
            <a:off x="313736" y="3589404"/>
            <a:ext cx="4896544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wheel spokes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0076" y="123478"/>
            <a:ext cx="1766509" cy="422426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9B34FFBE-3219-AE74-4E9E-5257E220A483}"/>
              </a:ext>
            </a:extLst>
          </p:cNvPr>
          <p:cNvSpPr txBox="1"/>
          <p:nvPr/>
        </p:nvSpPr>
        <p:spPr>
          <a:xfrm>
            <a:off x="467544" y="987574"/>
            <a:ext cx="63804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	Xv6</a:t>
            </a:r>
            <a:r>
              <a:rPr lang="zh-CN" altLang="en-US" dirty="0"/>
              <a:t>内核基于</a:t>
            </a:r>
            <a:r>
              <a:rPr lang="en-US" altLang="zh-CN" dirty="0"/>
              <a:t>RISC-V</a:t>
            </a:r>
            <a:r>
              <a:rPr lang="zh-CN" altLang="en-US" dirty="0"/>
              <a:t>体系结构，实验中用到了</a:t>
            </a:r>
            <a:r>
              <a:rPr lang="en-US" altLang="zh-CN" dirty="0"/>
              <a:t>QEMU</a:t>
            </a:r>
            <a:r>
              <a:rPr lang="zh-CN" altLang="en-US" dirty="0"/>
              <a:t>这个虚拟化工具，</a:t>
            </a:r>
            <a:r>
              <a:rPr lang="en-US" altLang="zh-CN" dirty="0"/>
              <a:t>Xv6</a:t>
            </a:r>
            <a:r>
              <a:rPr lang="zh-CN" altLang="en-US" dirty="0"/>
              <a:t>运行在</a:t>
            </a:r>
            <a:r>
              <a:rPr lang="en-US" altLang="zh-CN" dirty="0"/>
              <a:t>QEMU</a:t>
            </a:r>
            <a:r>
              <a:rPr lang="zh-CN" altLang="en-US" dirty="0"/>
              <a:t>创建的虚拟机中。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73B4C07-8554-D295-FD3D-3111755F9FA2}"/>
              </a:ext>
            </a:extLst>
          </p:cNvPr>
          <p:cNvSpPr txBox="1"/>
          <p:nvPr/>
        </p:nvSpPr>
        <p:spPr>
          <a:xfrm>
            <a:off x="467544" y="1742756"/>
            <a:ext cx="74888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	-kernel $K/kernel</a:t>
            </a:r>
            <a:r>
              <a:rPr lang="zh-CN" altLang="en-US" dirty="0"/>
              <a:t>和</a:t>
            </a:r>
            <a:r>
              <a:rPr lang="en-US" altLang="zh-CN" dirty="0"/>
              <a:t>-drive file=</a:t>
            </a:r>
            <a:r>
              <a:rPr lang="en-US" altLang="zh-CN" dirty="0" err="1"/>
              <a:t>fs.img</a:t>
            </a:r>
            <a:r>
              <a:rPr lang="zh-CN" altLang="en-US" dirty="0"/>
              <a:t>，分别指定了要运行的内核可执行文件和文件系统的镜像。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6697225-1052-49FA-4593-203E8CE69E1C}"/>
              </a:ext>
            </a:extLst>
          </p:cNvPr>
          <p:cNvSpPr txBox="1"/>
          <p:nvPr/>
        </p:nvSpPr>
        <p:spPr>
          <a:xfrm>
            <a:off x="727348" y="4443958"/>
            <a:ext cx="6120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在终端输入</a:t>
            </a:r>
            <a:r>
              <a:rPr lang="en-US" altLang="zh-CN" dirty="0"/>
              <a:t>make </a:t>
            </a:r>
            <a:r>
              <a:rPr lang="en-US" altLang="zh-CN" dirty="0" err="1"/>
              <a:t>qemu</a:t>
            </a:r>
            <a:r>
              <a:rPr lang="zh-CN" altLang="en-US" dirty="0"/>
              <a:t>，系统编译完成，</a:t>
            </a:r>
            <a:r>
              <a:rPr lang="en-US" altLang="zh-CN" dirty="0"/>
              <a:t>XV6</a:t>
            </a:r>
            <a:r>
              <a:rPr lang="zh-CN" altLang="en-US" dirty="0"/>
              <a:t>启动</a:t>
            </a:r>
            <a:r>
              <a:rPr lang="en-US" altLang="zh-CN" dirty="0"/>
              <a:t>!</a:t>
            </a:r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EC4A463-96C9-853F-3E5F-6D50624CB3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331" y="2455946"/>
            <a:ext cx="6947257" cy="185429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907010E5-6301-7E91-FAD0-CAD25B16B3B2}"/>
              </a:ext>
            </a:extLst>
          </p:cNvPr>
          <p:cNvSpPr/>
          <p:nvPr/>
        </p:nvSpPr>
        <p:spPr>
          <a:xfrm>
            <a:off x="8100392" y="4731990"/>
            <a:ext cx="1043608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10/34</a:t>
            </a:r>
            <a:endParaRPr lang="zh-CN" alt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4499C28-C73A-4A17-F3AB-445F55717F44}"/>
              </a:ext>
            </a:extLst>
          </p:cNvPr>
          <p:cNvSpPr txBox="1"/>
          <p:nvPr/>
        </p:nvSpPr>
        <p:spPr>
          <a:xfrm>
            <a:off x="97415" y="141679"/>
            <a:ext cx="29523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err="1"/>
              <a:t>Makefile</a:t>
            </a:r>
            <a:r>
              <a:rPr lang="en-US" altLang="zh-CN" sz="2400" b="1" dirty="0"/>
              <a:t> </a:t>
            </a:r>
            <a:r>
              <a:rPr lang="zh-CN" altLang="en-US" sz="2400" b="1" dirty="0"/>
              <a:t>编译与运行</a:t>
            </a:r>
            <a:endParaRPr lang="en-US" altLang="zh-CN" sz="2400" b="1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67A3ABC-E7C8-4B2D-8F43-A1557343C865}"/>
              </a:ext>
            </a:extLst>
          </p:cNvPr>
          <p:cNvSpPr txBox="1"/>
          <p:nvPr/>
        </p:nvSpPr>
        <p:spPr>
          <a:xfrm>
            <a:off x="3049743" y="4223211"/>
            <a:ext cx="20162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err="1"/>
              <a:t>Makefile</a:t>
            </a:r>
            <a:r>
              <a:rPr lang="zh-CN" altLang="en-US" sz="1400" dirty="0"/>
              <a:t>部分代码</a:t>
            </a:r>
          </a:p>
        </p:txBody>
      </p:sp>
    </p:spTree>
    <p:extLst>
      <p:ext uri="{BB962C8B-B14F-4D97-AF65-F5344CB8AC3E}">
        <p14:creationId xmlns:p14="http://schemas.microsoft.com/office/powerpoint/2010/main" val="951997721"/>
      </p:ext>
    </p:extLst>
  </p:cSld>
  <p:clrMapOvr>
    <a:masterClrMapping/>
  </p:clrMapOvr>
  <p:transition spd="slow">
    <p:wheel spokes="1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6"/>
          <p:cNvSpPr/>
          <p:nvPr/>
        </p:nvSpPr>
        <p:spPr>
          <a:xfrm>
            <a:off x="2748477" y="1016951"/>
            <a:ext cx="1012073" cy="101212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31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02</a:t>
            </a:r>
            <a:endParaRPr lang="zh-CN" altLang="en-US" sz="31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" name="MH_Entry_1"/>
          <p:cNvSpPr/>
          <p:nvPr>
            <p:custDataLst>
              <p:tags r:id="rId1"/>
            </p:custDataLst>
          </p:nvPr>
        </p:nvSpPr>
        <p:spPr>
          <a:xfrm>
            <a:off x="1342186" y="2307525"/>
            <a:ext cx="3805878" cy="1200329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-1" fmla="*/ 0 w 2520280"/>
              <a:gd name="connsiteY0-2" fmla="*/ 1584176 h 1872208"/>
              <a:gd name="connsiteX1-3" fmla="*/ 2520280 w 2520280"/>
              <a:gd name="connsiteY1-4" fmla="*/ 1584176 h 1872208"/>
              <a:gd name="connsiteX2-5" fmla="*/ 2520280 w 2520280"/>
              <a:gd name="connsiteY2-6" fmla="*/ 1872208 h 1872208"/>
              <a:gd name="connsiteX3-7" fmla="*/ 0 w 2520280"/>
              <a:gd name="connsiteY3-8" fmla="*/ 1872208 h 1872208"/>
              <a:gd name="connsiteX4-9" fmla="*/ 0 w 2520280"/>
              <a:gd name="connsiteY4-10" fmla="*/ 1584176 h 1872208"/>
              <a:gd name="connsiteX5-11" fmla="*/ 0 w 2520280"/>
              <a:gd name="connsiteY5-12" fmla="*/ 0 h 1872208"/>
              <a:gd name="connsiteX6-13" fmla="*/ 2520280 w 2520280"/>
              <a:gd name="connsiteY6-14" fmla="*/ 0 h 1872208"/>
              <a:gd name="connsiteX7-15" fmla="*/ 0 w 2520280"/>
              <a:gd name="connsiteY7-16" fmla="*/ 0 h 1872208"/>
              <a:gd name="connsiteX0-17" fmla="*/ 0 w 2520280"/>
              <a:gd name="connsiteY0-18" fmla="*/ 1872208 h 1872208"/>
              <a:gd name="connsiteX1-19" fmla="*/ 2520280 w 2520280"/>
              <a:gd name="connsiteY1-20" fmla="*/ 1584176 h 1872208"/>
              <a:gd name="connsiteX2-21" fmla="*/ 2520280 w 2520280"/>
              <a:gd name="connsiteY2-22" fmla="*/ 1872208 h 1872208"/>
              <a:gd name="connsiteX3-23" fmla="*/ 0 w 2520280"/>
              <a:gd name="connsiteY3-24" fmla="*/ 1872208 h 1872208"/>
              <a:gd name="connsiteX4-25" fmla="*/ 0 w 2520280"/>
              <a:gd name="connsiteY4-26" fmla="*/ 0 h 1872208"/>
              <a:gd name="connsiteX5-27" fmla="*/ 2520280 w 2520280"/>
              <a:gd name="connsiteY5-28" fmla="*/ 0 h 1872208"/>
              <a:gd name="connsiteX6-29" fmla="*/ 0 w 2520280"/>
              <a:gd name="connsiteY6-30" fmla="*/ 0 h 1872208"/>
              <a:gd name="connsiteX0-31" fmla="*/ 0 w 2520280"/>
              <a:gd name="connsiteY0-32" fmla="*/ 1872208 h 1872208"/>
              <a:gd name="connsiteX1-33" fmla="*/ 2520280 w 2520280"/>
              <a:gd name="connsiteY1-34" fmla="*/ 1872208 h 1872208"/>
              <a:gd name="connsiteX2-35" fmla="*/ 0 w 2520280"/>
              <a:gd name="connsiteY2-36" fmla="*/ 1872208 h 1872208"/>
              <a:gd name="connsiteX3-37" fmla="*/ 0 w 2520280"/>
              <a:gd name="connsiteY3-38" fmla="*/ 0 h 1872208"/>
              <a:gd name="connsiteX4-39" fmla="*/ 2520280 w 2520280"/>
              <a:gd name="connsiteY4-40" fmla="*/ 0 h 1872208"/>
              <a:gd name="connsiteX5-41" fmla="*/ 0 w 2520280"/>
              <a:gd name="connsiteY5-42" fmla="*/ 0 h 1872208"/>
              <a:gd name="connsiteX0-43" fmla="*/ 0 w 2520280"/>
              <a:gd name="connsiteY0-44" fmla="*/ 1872208 h 1872208"/>
              <a:gd name="connsiteX1-45" fmla="*/ 2520280 w 2520280"/>
              <a:gd name="connsiteY1-46" fmla="*/ 1872208 h 1872208"/>
              <a:gd name="connsiteX2-47" fmla="*/ 0 w 2520280"/>
              <a:gd name="connsiteY2-48" fmla="*/ 1872208 h 1872208"/>
              <a:gd name="connsiteX3-49" fmla="*/ 0 w 2520280"/>
              <a:gd name="connsiteY3-50" fmla="*/ 0 h 1872208"/>
              <a:gd name="connsiteX4-51" fmla="*/ 34255 w 2520280"/>
              <a:gd name="connsiteY4-52" fmla="*/ 0 h 1872208"/>
              <a:gd name="connsiteX5-53" fmla="*/ 0 w 2520280"/>
              <a:gd name="connsiteY5-54" fmla="*/ 0 h 1872208"/>
              <a:gd name="connsiteX0-55" fmla="*/ 0 w 2520280"/>
              <a:gd name="connsiteY0-56" fmla="*/ 1872208 h 1872208"/>
              <a:gd name="connsiteX1-57" fmla="*/ 2520280 w 2520280"/>
              <a:gd name="connsiteY1-58" fmla="*/ 1872208 h 1872208"/>
              <a:gd name="connsiteX2-59" fmla="*/ 0 w 2520280"/>
              <a:gd name="connsiteY2-60" fmla="*/ 1872208 h 1872208"/>
              <a:gd name="connsiteX3-61" fmla="*/ 0 w 2520280"/>
              <a:gd name="connsiteY3-62" fmla="*/ 0 h 1872208"/>
              <a:gd name="connsiteX4-63" fmla="*/ 917 w 2520280"/>
              <a:gd name="connsiteY4-64" fmla="*/ 6036 h 1872208"/>
              <a:gd name="connsiteX5-65" fmla="*/ 0 w 2520280"/>
              <a:gd name="connsiteY5-66" fmla="*/ 0 h 1872208"/>
              <a:gd name="connsiteX0-67" fmla="*/ 0 w 2520280"/>
              <a:gd name="connsiteY0-68" fmla="*/ 1890314 h 1890314"/>
              <a:gd name="connsiteX1-69" fmla="*/ 2520280 w 2520280"/>
              <a:gd name="connsiteY1-70" fmla="*/ 1890314 h 1890314"/>
              <a:gd name="connsiteX2-71" fmla="*/ 0 w 2520280"/>
              <a:gd name="connsiteY2-72" fmla="*/ 1890314 h 1890314"/>
              <a:gd name="connsiteX3-73" fmla="*/ 0 w 2520280"/>
              <a:gd name="connsiteY3-74" fmla="*/ 18106 h 1890314"/>
              <a:gd name="connsiteX4-75" fmla="*/ 53304 w 2520280"/>
              <a:gd name="connsiteY4-76" fmla="*/ 0 h 1890314"/>
              <a:gd name="connsiteX5-77" fmla="*/ 0 w 2520280"/>
              <a:gd name="connsiteY5-78" fmla="*/ 18106 h 1890314"/>
              <a:gd name="connsiteX0-79" fmla="*/ 0 w 2520280"/>
              <a:gd name="connsiteY0-80" fmla="*/ 1872208 h 1872208"/>
              <a:gd name="connsiteX1-81" fmla="*/ 2520280 w 2520280"/>
              <a:gd name="connsiteY1-82" fmla="*/ 1872208 h 1872208"/>
              <a:gd name="connsiteX2-83" fmla="*/ 0 w 2520280"/>
              <a:gd name="connsiteY2-84" fmla="*/ 1872208 h 1872208"/>
              <a:gd name="connsiteX3-85" fmla="*/ 0 w 2520280"/>
              <a:gd name="connsiteY3-86" fmla="*/ 0 h 1872208"/>
              <a:gd name="connsiteX4-87" fmla="*/ 916 w 2520280"/>
              <a:gd name="connsiteY4-88" fmla="*/ 0 h 1872208"/>
              <a:gd name="connsiteX5-89" fmla="*/ 0 w 2520280"/>
              <a:gd name="connsiteY5-90" fmla="*/ 0 h 187220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spAutoFit/>
          </a:bodyPr>
          <a:lstStyle/>
          <a:p>
            <a:pPr algn="ctr"/>
            <a:r>
              <a:rPr lang="en-US" altLang="zh-CN" sz="40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XV6 </a:t>
            </a:r>
            <a:r>
              <a:rPr lang="zh-CN" altLang="en-US" sz="40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启动</a:t>
            </a:r>
            <a:endParaRPr lang="en-US" altLang="zh-CN" sz="40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/>
            <a:endParaRPr lang="en-US" altLang="zh-CN" sz="3800" b="1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843"/>
          <a:stretch>
            <a:fillRect/>
          </a:stretch>
        </p:blipFill>
        <p:spPr>
          <a:xfrm rot="16200000">
            <a:off x="4548276" y="459792"/>
            <a:ext cx="5304035" cy="4248472"/>
          </a:xfrm>
          <a:prstGeom prst="rect">
            <a:avLst/>
          </a:prstGeom>
        </p:spPr>
      </p:pic>
    </p:spTree>
  </p:cSld>
  <p:clrMapOvr>
    <a:masterClrMapping/>
  </p:clrMapOvr>
  <p:transition spd="slow">
    <p:wheel spokes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accel="4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5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6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0076" y="123478"/>
            <a:ext cx="1766509" cy="422426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520335B5-9A15-8365-9E3B-8D43DA36CB48}"/>
              </a:ext>
            </a:extLst>
          </p:cNvPr>
          <p:cNvSpPr txBox="1"/>
          <p:nvPr/>
        </p:nvSpPr>
        <p:spPr>
          <a:xfrm>
            <a:off x="317011" y="209562"/>
            <a:ext cx="14466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引导程序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F913B2A-4BA2-842D-4C70-B5F81E75FEA5}"/>
              </a:ext>
            </a:extLst>
          </p:cNvPr>
          <p:cNvSpPr txBox="1"/>
          <p:nvPr/>
        </p:nvSpPr>
        <p:spPr>
          <a:xfrm>
            <a:off x="395536" y="801797"/>
            <a:ext cx="7488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怎么样把操作系统运行起来呢？</a:t>
            </a:r>
            <a:endParaRPr lang="en-US" altLang="zh-CN" b="1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3FC9C48-311E-DAFA-3DD4-9A5094FF919F}"/>
              </a:ext>
            </a:extLst>
          </p:cNvPr>
          <p:cNvSpPr txBox="1"/>
          <p:nvPr/>
        </p:nvSpPr>
        <p:spPr>
          <a:xfrm>
            <a:off x="395536" y="1427022"/>
            <a:ext cx="349912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BIOS</a:t>
            </a:r>
            <a:r>
              <a:rPr lang="zh-CN" altLang="en-US" dirty="0"/>
              <a:t>程序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引导程序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OS </a:t>
            </a:r>
            <a:r>
              <a:rPr lang="zh-CN" altLang="en-US" dirty="0"/>
              <a:t>阶段</a:t>
            </a:r>
            <a:endParaRPr lang="en-US" alt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A036435-7C0A-1735-3D26-75EB7F8B85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2955" y="2317800"/>
            <a:ext cx="4721018" cy="92332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ABC9A19A-D253-F4FD-B903-5D4B52D87AE6}"/>
              </a:ext>
            </a:extLst>
          </p:cNvPr>
          <p:cNvSpPr txBox="1"/>
          <p:nvPr/>
        </p:nvSpPr>
        <p:spPr>
          <a:xfrm>
            <a:off x="4172028" y="1195285"/>
            <a:ext cx="47210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	XV6-riscv</a:t>
            </a:r>
            <a:r>
              <a:rPr lang="zh-CN" altLang="en-US" sz="2000" dirty="0"/>
              <a:t>貌似并没有一个引导程序，而是直接利用</a:t>
            </a:r>
            <a:r>
              <a:rPr lang="en-US" altLang="zh-CN" sz="2000" dirty="0"/>
              <a:t>QEMU</a:t>
            </a:r>
            <a:r>
              <a:rPr lang="zh-CN" altLang="en-US" sz="2000" dirty="0"/>
              <a:t>把内核加载到了</a:t>
            </a:r>
            <a:r>
              <a:rPr lang="en-US" altLang="zh-CN" sz="2000" dirty="0"/>
              <a:t>0x80000000</a:t>
            </a:r>
            <a:r>
              <a:rPr lang="zh-CN" altLang="en-US" sz="2000" dirty="0"/>
              <a:t>处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3067480-FF7C-B8EE-12F8-109DA3DD4438}"/>
              </a:ext>
            </a:extLst>
          </p:cNvPr>
          <p:cNvSpPr txBox="1"/>
          <p:nvPr/>
        </p:nvSpPr>
        <p:spPr>
          <a:xfrm>
            <a:off x="5784998" y="3363838"/>
            <a:ext cx="14950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err="1"/>
              <a:t>entry_S</a:t>
            </a:r>
            <a:r>
              <a:rPr lang="zh-CN" altLang="en-US" sz="1400" dirty="0"/>
              <a:t>中的注释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EC688C7-BD5D-5AD6-CF56-EBF4F0C4968D}"/>
              </a:ext>
            </a:extLst>
          </p:cNvPr>
          <p:cNvSpPr/>
          <p:nvPr/>
        </p:nvSpPr>
        <p:spPr>
          <a:xfrm>
            <a:off x="8100392" y="4731990"/>
            <a:ext cx="1043608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12/34</a:t>
            </a:r>
            <a:endParaRPr lang="zh-CN" alt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16864414"/>
      </p:ext>
    </p:extLst>
  </p:cSld>
  <p:clrMapOvr>
    <a:masterClrMapping/>
  </p:clrMapOvr>
  <p:transition spd="slow">
    <p:wheel spokes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 2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0076" y="123478"/>
            <a:ext cx="1766509" cy="422426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520335B5-9A15-8365-9E3B-8D43DA36CB48}"/>
              </a:ext>
            </a:extLst>
          </p:cNvPr>
          <p:cNvSpPr txBox="1"/>
          <p:nvPr/>
        </p:nvSpPr>
        <p:spPr>
          <a:xfrm>
            <a:off x="351662" y="132737"/>
            <a:ext cx="15841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内核入口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8377AB9-55A2-B40C-357E-C91F9101F8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096" y="915566"/>
            <a:ext cx="3060857" cy="3054507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2999791C-33F2-7046-DD93-40332034A8BA}"/>
              </a:ext>
            </a:extLst>
          </p:cNvPr>
          <p:cNvSpPr txBox="1"/>
          <p:nvPr/>
        </p:nvSpPr>
        <p:spPr>
          <a:xfrm>
            <a:off x="323528" y="964064"/>
            <a:ext cx="41764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内核的入口是定义于</a:t>
            </a:r>
            <a:r>
              <a:rPr lang="en-US" altLang="zh-CN" dirty="0"/>
              <a:t>./kernel/</a:t>
            </a:r>
            <a:r>
              <a:rPr lang="en-US" altLang="zh-CN" dirty="0" err="1"/>
              <a:t>entry.S</a:t>
            </a:r>
            <a:r>
              <a:rPr lang="zh-CN" altLang="en-US" dirty="0"/>
              <a:t>的</a:t>
            </a:r>
            <a:r>
              <a:rPr lang="en-US" altLang="zh-CN" dirty="0"/>
              <a:t>_entry</a:t>
            </a:r>
            <a:r>
              <a:rPr lang="zh-CN" altLang="en-US" dirty="0"/>
              <a:t>函数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97C3222-98D9-1581-FA95-29671BB2D30A}"/>
              </a:ext>
            </a:extLst>
          </p:cNvPr>
          <p:cNvSpPr txBox="1"/>
          <p:nvPr/>
        </p:nvSpPr>
        <p:spPr>
          <a:xfrm>
            <a:off x="251520" y="1745119"/>
            <a:ext cx="45365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设置栈：设置</a:t>
            </a:r>
            <a:r>
              <a:rPr lang="en-US" altLang="zh-CN" dirty="0"/>
              <a:t>CPU</a:t>
            </a:r>
            <a:r>
              <a:rPr lang="zh-CN" altLang="en-US" dirty="0"/>
              <a:t>内核工作栈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跳转：使用</a:t>
            </a:r>
            <a:r>
              <a:rPr lang="en-US" altLang="zh-CN" dirty="0"/>
              <a:t>call</a:t>
            </a:r>
            <a:r>
              <a:rPr lang="zh-CN" altLang="en-US" dirty="0"/>
              <a:t>指令调用</a:t>
            </a:r>
            <a:r>
              <a:rPr lang="en-US" altLang="zh-CN" dirty="0"/>
              <a:t>start()</a:t>
            </a:r>
            <a:r>
              <a:rPr lang="zh-CN" altLang="en-US" dirty="0"/>
              <a:t>函数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3443B54B-8952-5335-C8D8-ACEBB71A438E}"/>
              </a:ext>
            </a:extLst>
          </p:cNvPr>
          <p:cNvSpPr txBox="1"/>
          <p:nvPr/>
        </p:nvSpPr>
        <p:spPr>
          <a:xfrm>
            <a:off x="323528" y="2908280"/>
            <a:ext cx="446449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start</a:t>
            </a:r>
            <a:r>
              <a:rPr lang="zh-CN" altLang="en-US" dirty="0"/>
              <a:t>函数做两件事：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将</a:t>
            </a:r>
            <a:r>
              <a:rPr lang="en-US" altLang="zh-CN" dirty="0" err="1"/>
              <a:t>mepc</a:t>
            </a:r>
            <a:r>
              <a:rPr lang="zh-CN" altLang="en-US" dirty="0"/>
              <a:t>设置为</a:t>
            </a:r>
            <a:r>
              <a:rPr lang="en-US" altLang="zh-CN" dirty="0"/>
              <a:t>main</a:t>
            </a:r>
            <a:r>
              <a:rPr lang="zh-CN" altLang="en-US" dirty="0"/>
              <a:t>函数的地址；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执行</a:t>
            </a:r>
            <a:r>
              <a:rPr lang="en-US" altLang="zh-CN" dirty="0" err="1"/>
              <a:t>mret</a:t>
            </a:r>
            <a:r>
              <a:rPr lang="zh-CN" altLang="en-US" dirty="0"/>
              <a:t>指令，这条指令会让执行流程转向</a:t>
            </a:r>
            <a:r>
              <a:rPr lang="en-US" altLang="zh-CN" dirty="0" err="1"/>
              <a:t>mepc</a:t>
            </a:r>
            <a:r>
              <a:rPr lang="zh-CN" altLang="en-US" dirty="0"/>
              <a:t>内保存的地址，即开始执行</a:t>
            </a:r>
            <a:r>
              <a:rPr lang="en-US" altLang="zh-CN" dirty="0"/>
              <a:t>main</a:t>
            </a:r>
            <a:r>
              <a:rPr lang="zh-CN" altLang="en-US" dirty="0"/>
              <a:t>函数。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205347E-2773-5F09-73A0-36539B3FEF2C}"/>
              </a:ext>
            </a:extLst>
          </p:cNvPr>
          <p:cNvSpPr txBox="1"/>
          <p:nvPr/>
        </p:nvSpPr>
        <p:spPr>
          <a:xfrm>
            <a:off x="6239897" y="4074045"/>
            <a:ext cx="14532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err="1"/>
              <a:t>entry.S</a:t>
            </a:r>
            <a:r>
              <a:rPr lang="zh-CN" altLang="en-US" sz="1400" dirty="0"/>
              <a:t>汇编文件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88F3215-E324-CC26-4A9C-A550147A3EAA}"/>
              </a:ext>
            </a:extLst>
          </p:cNvPr>
          <p:cNvSpPr/>
          <p:nvPr/>
        </p:nvSpPr>
        <p:spPr>
          <a:xfrm>
            <a:off x="8100392" y="4731990"/>
            <a:ext cx="1043608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13/34</a:t>
            </a:r>
            <a:endParaRPr lang="zh-CN" alt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26957046"/>
      </p:ext>
    </p:extLst>
  </p:cSld>
  <p:clrMapOvr>
    <a:masterClrMapping/>
  </p:clrMapOvr>
  <p:transition spd="slow">
    <p:wheel spokes="1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0076" y="123478"/>
            <a:ext cx="1766509" cy="422426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520335B5-9A15-8365-9E3B-8D43DA36CB48}"/>
              </a:ext>
            </a:extLst>
          </p:cNvPr>
          <p:cNvSpPr txBox="1"/>
          <p:nvPr/>
        </p:nvSpPr>
        <p:spPr>
          <a:xfrm>
            <a:off x="386508" y="215556"/>
            <a:ext cx="33419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i="0" dirty="0">
                <a:solidFill>
                  <a:srgbClr val="4D4D4D"/>
                </a:solidFill>
                <a:effectLst/>
                <a:latin typeface="-apple-system"/>
              </a:rPr>
              <a:t>内核软件的初始化流程</a:t>
            </a:r>
            <a:endParaRPr lang="zh-CN" altLang="en-US" sz="2400" b="1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0B24E98-94B0-ED9F-5D6D-8CB955F5679F}"/>
              </a:ext>
            </a:extLst>
          </p:cNvPr>
          <p:cNvSpPr txBox="1"/>
          <p:nvPr/>
        </p:nvSpPr>
        <p:spPr>
          <a:xfrm>
            <a:off x="342951" y="863628"/>
            <a:ext cx="49697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依次执行各个内核模块的初始化函数。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运行到</a:t>
            </a:r>
            <a:r>
              <a:rPr lang="en-US" altLang="zh-CN" dirty="0" err="1"/>
              <a:t>userinit</a:t>
            </a:r>
            <a:r>
              <a:rPr lang="zh-CN" altLang="en-US" dirty="0"/>
              <a:t>函数时，内核的所有模块已初始化完毕，即将初始化用户空间。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71785318-3260-0436-A73B-33C3A6446B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2211710"/>
            <a:ext cx="6455934" cy="224858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627E83AC-314B-7C6F-9AB5-E895FA886720}"/>
              </a:ext>
            </a:extLst>
          </p:cNvPr>
          <p:cNvSpPr txBox="1"/>
          <p:nvPr/>
        </p:nvSpPr>
        <p:spPr>
          <a:xfrm>
            <a:off x="2485247" y="4608044"/>
            <a:ext cx="21606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部分</a:t>
            </a:r>
            <a:r>
              <a:rPr lang="en-US" altLang="zh-CN" sz="1400" dirty="0" err="1"/>
              <a:t>main.c</a:t>
            </a:r>
            <a:r>
              <a:rPr lang="zh-CN" altLang="en-US" sz="1400" dirty="0"/>
              <a:t>函数中的内容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1ECC69F-BE0C-D479-9FAE-00CF9CD7BD7A}"/>
              </a:ext>
            </a:extLst>
          </p:cNvPr>
          <p:cNvSpPr/>
          <p:nvPr/>
        </p:nvSpPr>
        <p:spPr>
          <a:xfrm>
            <a:off x="8100392" y="4731990"/>
            <a:ext cx="1043608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14/34</a:t>
            </a:r>
            <a:endParaRPr lang="zh-CN" alt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94265424"/>
      </p:ext>
    </p:extLst>
  </p:cSld>
  <p:clrMapOvr>
    <a:masterClrMapping/>
  </p:clrMapOvr>
  <p:transition spd="slow">
    <p:wheel spokes="1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 2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0076" y="123478"/>
            <a:ext cx="1766509" cy="422426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520335B5-9A15-8365-9E3B-8D43DA36CB48}"/>
              </a:ext>
            </a:extLst>
          </p:cNvPr>
          <p:cNvSpPr txBox="1"/>
          <p:nvPr/>
        </p:nvSpPr>
        <p:spPr>
          <a:xfrm>
            <a:off x="132729" y="198673"/>
            <a:ext cx="19189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第一个进程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FB4DA8C-01B7-3F73-2E9B-BA511C652724}"/>
              </a:ext>
            </a:extLst>
          </p:cNvPr>
          <p:cNvSpPr txBox="1"/>
          <p:nvPr/>
        </p:nvSpPr>
        <p:spPr>
          <a:xfrm>
            <a:off x="132729" y="780842"/>
            <a:ext cx="5040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main</a:t>
            </a:r>
            <a:r>
              <a:rPr lang="zh-CN" altLang="en-US" dirty="0"/>
              <a:t>函数跳转到</a:t>
            </a:r>
            <a:r>
              <a:rPr lang="en-US" altLang="zh-CN" dirty="0" err="1"/>
              <a:t>userinit</a:t>
            </a:r>
            <a:r>
              <a:rPr lang="en-US" altLang="zh-CN" dirty="0"/>
              <a:t>()</a:t>
            </a:r>
            <a:r>
              <a:rPr lang="zh-CN" altLang="en-US" dirty="0"/>
              <a:t>函数，初始化用户空间：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254C01B-8221-15D6-294E-1D4DE5568F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1517" y="627534"/>
            <a:ext cx="3653967" cy="410445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561FFE2-7EA0-003A-4FB4-23E5240D7B44}"/>
              </a:ext>
            </a:extLst>
          </p:cNvPr>
          <p:cNvSpPr txBox="1"/>
          <p:nvPr/>
        </p:nvSpPr>
        <p:spPr>
          <a:xfrm>
            <a:off x="168516" y="1363011"/>
            <a:ext cx="469151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执行</a:t>
            </a:r>
            <a:r>
              <a:rPr lang="en-US" altLang="zh-CN" dirty="0" err="1"/>
              <a:t>allocproc</a:t>
            </a:r>
            <a:r>
              <a:rPr lang="en-US" altLang="zh-CN" dirty="0"/>
              <a:t>()</a:t>
            </a:r>
            <a:r>
              <a:rPr lang="zh-CN" altLang="en-US" dirty="0"/>
              <a:t>函数，从内核进程表中分配一个进程作为用户的第一个进程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main </a:t>
            </a:r>
            <a:r>
              <a:rPr lang="zh-CN" altLang="en-US" dirty="0"/>
              <a:t>调用 </a:t>
            </a:r>
            <a:r>
              <a:rPr lang="en-US" altLang="zh-CN" dirty="0"/>
              <a:t>scheduler </a:t>
            </a:r>
            <a:r>
              <a:rPr lang="zh-CN" altLang="en-US" dirty="0"/>
              <a:t>开始运行进程。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scheduler</a:t>
            </a:r>
            <a:r>
              <a:rPr lang="zh-CN" altLang="en-US" dirty="0"/>
              <a:t>调用</a:t>
            </a:r>
            <a:r>
              <a:rPr lang="en-US" altLang="zh-CN" dirty="0" err="1"/>
              <a:t>swtch</a:t>
            </a:r>
            <a:r>
              <a:rPr lang="zh-CN" altLang="en-US" dirty="0"/>
              <a:t>函数执行上下文切换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返回</a:t>
            </a:r>
            <a:r>
              <a:rPr lang="en-US" altLang="zh-CN" dirty="0" err="1"/>
              <a:t>ra</a:t>
            </a:r>
            <a:r>
              <a:rPr lang="zh-CN" altLang="en-US" dirty="0"/>
              <a:t>寄存器中</a:t>
            </a:r>
            <a:r>
              <a:rPr lang="en-US" altLang="zh-CN" dirty="0" err="1"/>
              <a:t>alloproc</a:t>
            </a:r>
            <a:r>
              <a:rPr lang="zh-CN" altLang="en-US" dirty="0"/>
              <a:t>存入的</a:t>
            </a:r>
            <a:r>
              <a:rPr lang="en-US" altLang="zh-CN" dirty="0" err="1"/>
              <a:t>forkret</a:t>
            </a:r>
            <a:r>
              <a:rPr lang="zh-CN" altLang="en-US" dirty="0"/>
              <a:t>入口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err="1"/>
              <a:t>forkret</a:t>
            </a:r>
            <a:r>
              <a:rPr lang="zh-CN" altLang="en-US" dirty="0"/>
              <a:t>调用</a:t>
            </a:r>
            <a:r>
              <a:rPr lang="en-US" altLang="zh-CN" dirty="0" err="1"/>
              <a:t>usertrapret</a:t>
            </a:r>
            <a:r>
              <a:rPr lang="en-US" altLang="zh-CN" dirty="0"/>
              <a:t>()</a:t>
            </a:r>
            <a:r>
              <a:rPr lang="zh-CN" altLang="en-US" dirty="0"/>
              <a:t>函数，返回用户态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426BAD7-B42F-B7DF-4664-FBE2757C7838}"/>
              </a:ext>
            </a:extLst>
          </p:cNvPr>
          <p:cNvSpPr txBox="1"/>
          <p:nvPr/>
        </p:nvSpPr>
        <p:spPr>
          <a:xfrm>
            <a:off x="6078488" y="4754843"/>
            <a:ext cx="21400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err="1"/>
              <a:t>proc.c</a:t>
            </a:r>
            <a:r>
              <a:rPr lang="zh-CN" altLang="en-US" sz="1400" dirty="0"/>
              <a:t>文件中</a:t>
            </a:r>
            <a:r>
              <a:rPr lang="en-US" altLang="zh-CN" sz="1400" dirty="0" err="1"/>
              <a:t>userinit</a:t>
            </a:r>
            <a:r>
              <a:rPr lang="zh-CN" altLang="en-US" sz="1400" dirty="0"/>
              <a:t>函数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3492DFC-E217-2186-32A5-191E6258E228}"/>
              </a:ext>
            </a:extLst>
          </p:cNvPr>
          <p:cNvSpPr/>
          <p:nvPr/>
        </p:nvSpPr>
        <p:spPr>
          <a:xfrm>
            <a:off x="8100392" y="4731990"/>
            <a:ext cx="1043608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15/34</a:t>
            </a:r>
            <a:endParaRPr lang="zh-CN" alt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25F333BE-8775-4BAB-9866-7B4AD8F133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8431" y="27227"/>
            <a:ext cx="2967009" cy="51435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DA2E2FC-CB03-3F7D-52E0-C216EAF5C5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21516" y="777008"/>
            <a:ext cx="3653967" cy="3723878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3529A1C9-5DF0-47FE-B066-3DDC5A9AEE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0897" y="14750"/>
            <a:ext cx="1677930" cy="51435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66FA58F3-EA4B-7806-07BA-E416067AD5A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77378" y="964942"/>
            <a:ext cx="3782363" cy="330217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C6EB3A2F-B4C0-3E5E-E06A-10D3D13BFAA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77378" y="1150174"/>
            <a:ext cx="3851225" cy="3627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605831"/>
      </p:ext>
    </p:extLst>
  </p:cSld>
  <p:clrMapOvr>
    <a:masterClrMapping/>
  </p:clrMapOvr>
  <p:transition spd="slow">
    <p:wheel spokes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0076" y="123478"/>
            <a:ext cx="1766509" cy="422426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520335B5-9A15-8365-9E3B-8D43DA36CB48}"/>
              </a:ext>
            </a:extLst>
          </p:cNvPr>
          <p:cNvSpPr txBox="1"/>
          <p:nvPr/>
        </p:nvSpPr>
        <p:spPr>
          <a:xfrm>
            <a:off x="107504" y="147847"/>
            <a:ext cx="2808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开始运行用户程序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C170730-9BF4-FC2F-5664-747DB67EDDD0}"/>
              </a:ext>
            </a:extLst>
          </p:cNvPr>
          <p:cNvSpPr txBox="1"/>
          <p:nvPr/>
        </p:nvSpPr>
        <p:spPr>
          <a:xfrm>
            <a:off x="227992" y="857785"/>
            <a:ext cx="866448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从内核空间转入用户空间，开始执行</a:t>
            </a:r>
            <a:r>
              <a:rPr lang="en-US" altLang="zh-CN" dirty="0" err="1"/>
              <a:t>initcode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err="1"/>
              <a:t>initcode</a:t>
            </a:r>
            <a:r>
              <a:rPr lang="zh-CN" altLang="en-US" dirty="0"/>
              <a:t>的作用就是调用</a:t>
            </a:r>
            <a:r>
              <a:rPr lang="en-US" altLang="zh-CN" dirty="0"/>
              <a:t>exec</a:t>
            </a:r>
            <a:r>
              <a:rPr lang="zh-CN" altLang="en-US" dirty="0"/>
              <a:t>系统调用运行位于文件系统根目录的</a:t>
            </a:r>
            <a:r>
              <a:rPr lang="en-US" altLang="zh-CN" dirty="0" err="1"/>
              <a:t>init</a:t>
            </a:r>
            <a:r>
              <a:rPr lang="zh-CN" altLang="en-US" dirty="0"/>
              <a:t>程序。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Init</a:t>
            </a:r>
            <a:r>
              <a:rPr lang="zh-CN" altLang="en-US" dirty="0"/>
              <a:t>执行了一堆系统调用，</a:t>
            </a:r>
            <a:r>
              <a:rPr lang="en-US" altLang="zh-CN" dirty="0"/>
              <a:t>fork()</a:t>
            </a:r>
            <a:r>
              <a:rPr lang="zh-CN" altLang="en-US" dirty="0"/>
              <a:t>一个新进程然后执行</a:t>
            </a:r>
            <a:r>
              <a:rPr lang="en-US" altLang="zh-CN" dirty="0"/>
              <a:t>exec()</a:t>
            </a:r>
            <a:r>
              <a:rPr lang="zh-CN" altLang="en-US" dirty="0"/>
              <a:t>系统调用跑</a:t>
            </a:r>
            <a:r>
              <a:rPr lang="en-US" altLang="zh-CN" dirty="0"/>
              <a:t>shell</a:t>
            </a:r>
            <a:r>
              <a:rPr lang="zh-CN" altLang="en-US" dirty="0"/>
              <a:t>程序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25F5F8A-31F3-6239-599B-2141753A42B0}"/>
              </a:ext>
            </a:extLst>
          </p:cNvPr>
          <p:cNvSpPr/>
          <p:nvPr/>
        </p:nvSpPr>
        <p:spPr>
          <a:xfrm>
            <a:off x="8100392" y="4731990"/>
            <a:ext cx="1043608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16/34</a:t>
            </a:r>
            <a:endParaRPr lang="zh-CN" alt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6C8BB2C-6462-3EA4-9390-324AA35D0E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2549620"/>
            <a:ext cx="4140413" cy="204480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92827E0E-EB90-ED48-30AC-692C029B929A}"/>
              </a:ext>
            </a:extLst>
          </p:cNvPr>
          <p:cNvSpPr txBox="1"/>
          <p:nvPr/>
        </p:nvSpPr>
        <p:spPr>
          <a:xfrm>
            <a:off x="1578396" y="4685021"/>
            <a:ext cx="17639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err="1"/>
              <a:t>proc.c</a:t>
            </a:r>
            <a:r>
              <a:rPr lang="zh-CN" altLang="en-US" sz="1400" dirty="0"/>
              <a:t>中的</a:t>
            </a:r>
            <a:r>
              <a:rPr lang="en-US" altLang="zh-CN" sz="1400" dirty="0" err="1"/>
              <a:t>initcode</a:t>
            </a:r>
            <a:endParaRPr lang="en-US" altLang="zh-CN" sz="1400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D8068C14-C376-D37B-8ABE-061ED5F328D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096" y="2442284"/>
            <a:ext cx="2160240" cy="2289706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11D12F9E-54D9-662E-D80F-A38A2386185B}"/>
              </a:ext>
            </a:extLst>
          </p:cNvPr>
          <p:cNvSpPr txBox="1"/>
          <p:nvPr/>
        </p:nvSpPr>
        <p:spPr>
          <a:xfrm>
            <a:off x="5760132" y="4740240"/>
            <a:ext cx="15121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对应的</a:t>
            </a:r>
            <a:r>
              <a:rPr lang="en-US" altLang="zh-CN" sz="1400" dirty="0" err="1"/>
              <a:t>initcode.S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032092496"/>
      </p:ext>
    </p:extLst>
  </p:cSld>
  <p:clrMapOvr>
    <a:masterClrMapping/>
  </p:clrMapOvr>
  <p:transition spd="slow">
    <p:wheel spokes="1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0076" y="123478"/>
            <a:ext cx="1766509" cy="422426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520335B5-9A15-8365-9E3B-8D43DA36CB48}"/>
              </a:ext>
            </a:extLst>
          </p:cNvPr>
          <p:cNvSpPr txBox="1"/>
          <p:nvPr/>
        </p:nvSpPr>
        <p:spPr>
          <a:xfrm>
            <a:off x="107504" y="123478"/>
            <a:ext cx="9361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总结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2D53151-6C35-84E2-2D8B-06729043B964}"/>
              </a:ext>
            </a:extLst>
          </p:cNvPr>
          <p:cNvSpPr txBox="1"/>
          <p:nvPr/>
        </p:nvSpPr>
        <p:spPr>
          <a:xfrm>
            <a:off x="107504" y="843558"/>
            <a:ext cx="770485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ea"/>
              <a:buAutoNum type="circleNumDbPlain"/>
            </a:pPr>
            <a:r>
              <a:rPr lang="en-US" altLang="zh-CN" dirty="0"/>
              <a:t>Xv6</a:t>
            </a:r>
            <a:r>
              <a:rPr lang="zh-CN" altLang="en-US" dirty="0"/>
              <a:t>系统由</a:t>
            </a:r>
            <a:r>
              <a:rPr lang="en-US" altLang="zh-CN" dirty="0"/>
              <a:t>_entry</a:t>
            </a:r>
            <a:r>
              <a:rPr lang="zh-CN" altLang="en-US" dirty="0"/>
              <a:t>进入程序，调用</a:t>
            </a:r>
            <a:r>
              <a:rPr lang="en-US" altLang="zh-CN" dirty="0"/>
              <a:t>start()</a:t>
            </a:r>
            <a:r>
              <a:rPr lang="zh-CN" altLang="en-US" dirty="0"/>
              <a:t>函数，由机器模式转为内核模式</a:t>
            </a:r>
            <a:endParaRPr lang="en-US" altLang="zh-CN" dirty="0"/>
          </a:p>
          <a:p>
            <a:pPr marL="342900" indent="-342900">
              <a:buFont typeface="+mj-ea"/>
              <a:buAutoNum type="circleNumDbPlain"/>
            </a:pPr>
            <a:endParaRPr lang="en-US" altLang="zh-CN" dirty="0"/>
          </a:p>
          <a:p>
            <a:pPr marL="342900" indent="-342900">
              <a:buFont typeface="+mj-ea"/>
              <a:buAutoNum type="circleNumDbPlain"/>
            </a:pPr>
            <a:r>
              <a:rPr lang="zh-CN" altLang="en-US" dirty="0"/>
              <a:t>进入</a:t>
            </a:r>
            <a:r>
              <a:rPr lang="en-US" altLang="zh-CN" dirty="0"/>
              <a:t>main()</a:t>
            </a:r>
            <a:r>
              <a:rPr lang="zh-CN" altLang="en-US" dirty="0"/>
              <a:t>函数，初始化内核模块，随后通过</a:t>
            </a:r>
            <a:r>
              <a:rPr lang="en-US" altLang="zh-CN" dirty="0" err="1"/>
              <a:t>userinit</a:t>
            </a:r>
            <a:r>
              <a:rPr lang="en-US" altLang="zh-CN" dirty="0"/>
              <a:t>()</a:t>
            </a:r>
            <a:r>
              <a:rPr lang="zh-CN" altLang="en-US" dirty="0"/>
              <a:t>函数初始化用户空间</a:t>
            </a:r>
            <a:endParaRPr lang="en-US" altLang="zh-CN" dirty="0"/>
          </a:p>
          <a:p>
            <a:pPr marL="342900" indent="-342900">
              <a:buFont typeface="+mj-ea"/>
              <a:buAutoNum type="circleNumDbPlain"/>
            </a:pPr>
            <a:endParaRPr lang="en-US" altLang="zh-CN" dirty="0"/>
          </a:p>
          <a:p>
            <a:pPr marL="342900" indent="-342900">
              <a:buFont typeface="+mj-ea"/>
              <a:buAutoNum type="circleNumDbPlain"/>
            </a:pPr>
            <a:r>
              <a:rPr lang="en-US" altLang="zh-CN" dirty="0" err="1"/>
              <a:t>userinit</a:t>
            </a:r>
            <a:r>
              <a:rPr lang="en-US" altLang="zh-CN" dirty="0"/>
              <a:t>()</a:t>
            </a:r>
            <a:r>
              <a:rPr lang="zh-CN" altLang="en-US" dirty="0"/>
              <a:t>完成后，继续运行</a:t>
            </a:r>
            <a:r>
              <a:rPr lang="en-US" altLang="zh-CN" dirty="0"/>
              <a:t>main()</a:t>
            </a:r>
            <a:r>
              <a:rPr lang="zh-CN" altLang="en-US" dirty="0"/>
              <a:t>函数。</a:t>
            </a:r>
            <a:endParaRPr lang="en-US" altLang="zh-CN" dirty="0"/>
          </a:p>
          <a:p>
            <a:pPr marL="342900" indent="-342900">
              <a:buFont typeface="+mj-ea"/>
              <a:buAutoNum type="circleNumDbPlain"/>
            </a:pPr>
            <a:endParaRPr lang="en-US" altLang="zh-CN" dirty="0"/>
          </a:p>
          <a:p>
            <a:pPr marL="342900" indent="-342900">
              <a:buFont typeface="+mj-ea"/>
              <a:buAutoNum type="circleNumDbPlain"/>
            </a:pPr>
            <a:r>
              <a:rPr lang="zh-CN" altLang="en-US" dirty="0"/>
              <a:t>执行</a:t>
            </a:r>
            <a:r>
              <a:rPr lang="en-US" altLang="zh-CN" dirty="0"/>
              <a:t>main()</a:t>
            </a:r>
            <a:r>
              <a:rPr lang="zh-CN" altLang="en-US" dirty="0"/>
              <a:t>中的</a:t>
            </a:r>
            <a:r>
              <a:rPr lang="en-US" altLang="zh-CN" dirty="0"/>
              <a:t>scheduler()</a:t>
            </a:r>
            <a:r>
              <a:rPr lang="zh-CN" altLang="en-US" dirty="0"/>
              <a:t>切换到刚刚分配的用户进程。</a:t>
            </a:r>
            <a:endParaRPr lang="en-US" altLang="zh-CN" dirty="0"/>
          </a:p>
          <a:p>
            <a:pPr marL="342900" indent="-342900">
              <a:buFont typeface="+mj-ea"/>
              <a:buAutoNum type="circleNumDbPlain"/>
            </a:pPr>
            <a:endParaRPr lang="en-US" altLang="zh-CN" dirty="0"/>
          </a:p>
          <a:p>
            <a:pPr marL="342900" indent="-342900">
              <a:buFont typeface="+mj-ea"/>
              <a:buAutoNum type="circleNumDbPlain"/>
            </a:pPr>
            <a:r>
              <a:rPr lang="zh-CN" altLang="en-US" dirty="0"/>
              <a:t>执行进程中的</a:t>
            </a:r>
            <a:r>
              <a:rPr lang="en-US" altLang="zh-CN" dirty="0" err="1"/>
              <a:t>forkret</a:t>
            </a:r>
            <a:r>
              <a:rPr lang="en-US" altLang="zh-CN" dirty="0"/>
              <a:t>()</a:t>
            </a:r>
            <a:r>
              <a:rPr lang="zh-CN" altLang="en-US" dirty="0"/>
              <a:t>函数，然后执行</a:t>
            </a:r>
            <a:r>
              <a:rPr lang="en-US" altLang="zh-CN" dirty="0" err="1"/>
              <a:t>usertrapret</a:t>
            </a:r>
            <a:r>
              <a:rPr lang="en-US" altLang="zh-CN" dirty="0"/>
              <a:t>()</a:t>
            </a:r>
            <a:r>
              <a:rPr lang="zh-CN" altLang="en-US" dirty="0"/>
              <a:t>函数返回用户态。</a:t>
            </a:r>
            <a:endParaRPr lang="en-US" altLang="zh-CN" dirty="0"/>
          </a:p>
          <a:p>
            <a:pPr marL="342900" indent="-342900">
              <a:buFont typeface="+mj-ea"/>
              <a:buAutoNum type="circleNumDbPlain"/>
            </a:pPr>
            <a:endParaRPr lang="en-US" altLang="zh-CN" dirty="0"/>
          </a:p>
          <a:p>
            <a:pPr marL="342900" indent="-342900">
              <a:buFont typeface="+mj-ea"/>
              <a:buAutoNum type="circleNumDbPlain"/>
            </a:pPr>
            <a:r>
              <a:rPr lang="zh-CN" altLang="en-US" dirty="0"/>
              <a:t>在用户态中执行第一个程序，启动终端命令行</a:t>
            </a:r>
            <a:r>
              <a:rPr lang="en-US" altLang="zh-CN" dirty="0"/>
              <a:t>shell</a:t>
            </a:r>
            <a:r>
              <a:rPr lang="zh-CN" altLang="en-US" dirty="0"/>
              <a:t>。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E0EBA1D-67D1-E463-E45E-4147647867C6}"/>
              </a:ext>
            </a:extLst>
          </p:cNvPr>
          <p:cNvSpPr/>
          <p:nvPr/>
        </p:nvSpPr>
        <p:spPr>
          <a:xfrm>
            <a:off x="8100392" y="4731990"/>
            <a:ext cx="1043608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17/34</a:t>
            </a:r>
            <a:endParaRPr lang="zh-CN" alt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23162584"/>
      </p:ext>
    </p:extLst>
  </p:cSld>
  <p:clrMapOvr>
    <a:masterClrMapping/>
  </p:clrMapOvr>
  <p:transition spd="slow">
    <p:wheel spokes="1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6"/>
          <p:cNvSpPr/>
          <p:nvPr/>
        </p:nvSpPr>
        <p:spPr>
          <a:xfrm>
            <a:off x="2809939" y="1016951"/>
            <a:ext cx="1012073" cy="101212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31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03</a:t>
            </a:r>
            <a:endParaRPr lang="zh-CN" altLang="en-US" sz="31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843"/>
          <a:stretch>
            <a:fillRect/>
          </a:stretch>
        </p:blipFill>
        <p:spPr>
          <a:xfrm rot="16200000">
            <a:off x="4548276" y="459792"/>
            <a:ext cx="5304035" cy="4248472"/>
          </a:xfrm>
          <a:prstGeom prst="rect">
            <a:avLst/>
          </a:prstGeom>
        </p:spPr>
      </p:pic>
      <p:sp>
        <p:nvSpPr>
          <p:cNvPr id="2" name="MH_Entry_1">
            <a:extLst>
              <a:ext uri="{FF2B5EF4-FFF2-40B4-BE49-F238E27FC236}">
                <a16:creationId xmlns:a16="http://schemas.microsoft.com/office/drawing/2014/main" id="{7BDEB268-C048-EE3E-6974-320B959D20E3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1475656" y="2355726"/>
            <a:ext cx="3589854" cy="615553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-1" fmla="*/ 0 w 2520280"/>
              <a:gd name="connsiteY0-2" fmla="*/ 1584176 h 1872208"/>
              <a:gd name="connsiteX1-3" fmla="*/ 2520280 w 2520280"/>
              <a:gd name="connsiteY1-4" fmla="*/ 1584176 h 1872208"/>
              <a:gd name="connsiteX2-5" fmla="*/ 2520280 w 2520280"/>
              <a:gd name="connsiteY2-6" fmla="*/ 1872208 h 1872208"/>
              <a:gd name="connsiteX3-7" fmla="*/ 0 w 2520280"/>
              <a:gd name="connsiteY3-8" fmla="*/ 1872208 h 1872208"/>
              <a:gd name="connsiteX4-9" fmla="*/ 0 w 2520280"/>
              <a:gd name="connsiteY4-10" fmla="*/ 1584176 h 1872208"/>
              <a:gd name="connsiteX5-11" fmla="*/ 0 w 2520280"/>
              <a:gd name="connsiteY5-12" fmla="*/ 0 h 1872208"/>
              <a:gd name="connsiteX6-13" fmla="*/ 2520280 w 2520280"/>
              <a:gd name="connsiteY6-14" fmla="*/ 0 h 1872208"/>
              <a:gd name="connsiteX7-15" fmla="*/ 0 w 2520280"/>
              <a:gd name="connsiteY7-16" fmla="*/ 0 h 1872208"/>
              <a:gd name="connsiteX0-17" fmla="*/ 0 w 2520280"/>
              <a:gd name="connsiteY0-18" fmla="*/ 1872208 h 1872208"/>
              <a:gd name="connsiteX1-19" fmla="*/ 2520280 w 2520280"/>
              <a:gd name="connsiteY1-20" fmla="*/ 1584176 h 1872208"/>
              <a:gd name="connsiteX2-21" fmla="*/ 2520280 w 2520280"/>
              <a:gd name="connsiteY2-22" fmla="*/ 1872208 h 1872208"/>
              <a:gd name="connsiteX3-23" fmla="*/ 0 w 2520280"/>
              <a:gd name="connsiteY3-24" fmla="*/ 1872208 h 1872208"/>
              <a:gd name="connsiteX4-25" fmla="*/ 0 w 2520280"/>
              <a:gd name="connsiteY4-26" fmla="*/ 0 h 1872208"/>
              <a:gd name="connsiteX5-27" fmla="*/ 2520280 w 2520280"/>
              <a:gd name="connsiteY5-28" fmla="*/ 0 h 1872208"/>
              <a:gd name="connsiteX6-29" fmla="*/ 0 w 2520280"/>
              <a:gd name="connsiteY6-30" fmla="*/ 0 h 1872208"/>
              <a:gd name="connsiteX0-31" fmla="*/ 0 w 2520280"/>
              <a:gd name="connsiteY0-32" fmla="*/ 1872208 h 1872208"/>
              <a:gd name="connsiteX1-33" fmla="*/ 2520280 w 2520280"/>
              <a:gd name="connsiteY1-34" fmla="*/ 1872208 h 1872208"/>
              <a:gd name="connsiteX2-35" fmla="*/ 0 w 2520280"/>
              <a:gd name="connsiteY2-36" fmla="*/ 1872208 h 1872208"/>
              <a:gd name="connsiteX3-37" fmla="*/ 0 w 2520280"/>
              <a:gd name="connsiteY3-38" fmla="*/ 0 h 1872208"/>
              <a:gd name="connsiteX4-39" fmla="*/ 2520280 w 2520280"/>
              <a:gd name="connsiteY4-40" fmla="*/ 0 h 1872208"/>
              <a:gd name="connsiteX5-41" fmla="*/ 0 w 2520280"/>
              <a:gd name="connsiteY5-42" fmla="*/ 0 h 1872208"/>
              <a:gd name="connsiteX0-43" fmla="*/ 0 w 2520280"/>
              <a:gd name="connsiteY0-44" fmla="*/ 1872208 h 1872208"/>
              <a:gd name="connsiteX1-45" fmla="*/ 2520280 w 2520280"/>
              <a:gd name="connsiteY1-46" fmla="*/ 1872208 h 1872208"/>
              <a:gd name="connsiteX2-47" fmla="*/ 0 w 2520280"/>
              <a:gd name="connsiteY2-48" fmla="*/ 1872208 h 1872208"/>
              <a:gd name="connsiteX3-49" fmla="*/ 0 w 2520280"/>
              <a:gd name="connsiteY3-50" fmla="*/ 0 h 1872208"/>
              <a:gd name="connsiteX4-51" fmla="*/ 34255 w 2520280"/>
              <a:gd name="connsiteY4-52" fmla="*/ 0 h 1872208"/>
              <a:gd name="connsiteX5-53" fmla="*/ 0 w 2520280"/>
              <a:gd name="connsiteY5-54" fmla="*/ 0 h 1872208"/>
              <a:gd name="connsiteX0-55" fmla="*/ 0 w 2520280"/>
              <a:gd name="connsiteY0-56" fmla="*/ 1872208 h 1872208"/>
              <a:gd name="connsiteX1-57" fmla="*/ 2520280 w 2520280"/>
              <a:gd name="connsiteY1-58" fmla="*/ 1872208 h 1872208"/>
              <a:gd name="connsiteX2-59" fmla="*/ 0 w 2520280"/>
              <a:gd name="connsiteY2-60" fmla="*/ 1872208 h 1872208"/>
              <a:gd name="connsiteX3-61" fmla="*/ 0 w 2520280"/>
              <a:gd name="connsiteY3-62" fmla="*/ 0 h 1872208"/>
              <a:gd name="connsiteX4-63" fmla="*/ 917 w 2520280"/>
              <a:gd name="connsiteY4-64" fmla="*/ 6036 h 1872208"/>
              <a:gd name="connsiteX5-65" fmla="*/ 0 w 2520280"/>
              <a:gd name="connsiteY5-66" fmla="*/ 0 h 1872208"/>
              <a:gd name="connsiteX0-67" fmla="*/ 0 w 2520280"/>
              <a:gd name="connsiteY0-68" fmla="*/ 1890314 h 1890314"/>
              <a:gd name="connsiteX1-69" fmla="*/ 2520280 w 2520280"/>
              <a:gd name="connsiteY1-70" fmla="*/ 1890314 h 1890314"/>
              <a:gd name="connsiteX2-71" fmla="*/ 0 w 2520280"/>
              <a:gd name="connsiteY2-72" fmla="*/ 1890314 h 1890314"/>
              <a:gd name="connsiteX3-73" fmla="*/ 0 w 2520280"/>
              <a:gd name="connsiteY3-74" fmla="*/ 18106 h 1890314"/>
              <a:gd name="connsiteX4-75" fmla="*/ 53304 w 2520280"/>
              <a:gd name="connsiteY4-76" fmla="*/ 0 h 1890314"/>
              <a:gd name="connsiteX5-77" fmla="*/ 0 w 2520280"/>
              <a:gd name="connsiteY5-78" fmla="*/ 18106 h 1890314"/>
              <a:gd name="connsiteX0-79" fmla="*/ 0 w 2520280"/>
              <a:gd name="connsiteY0-80" fmla="*/ 1872208 h 1872208"/>
              <a:gd name="connsiteX1-81" fmla="*/ 2520280 w 2520280"/>
              <a:gd name="connsiteY1-82" fmla="*/ 1872208 h 1872208"/>
              <a:gd name="connsiteX2-83" fmla="*/ 0 w 2520280"/>
              <a:gd name="connsiteY2-84" fmla="*/ 1872208 h 1872208"/>
              <a:gd name="connsiteX3-85" fmla="*/ 0 w 2520280"/>
              <a:gd name="connsiteY3-86" fmla="*/ 0 h 1872208"/>
              <a:gd name="connsiteX4-87" fmla="*/ 916 w 2520280"/>
              <a:gd name="connsiteY4-88" fmla="*/ 0 h 1872208"/>
              <a:gd name="connsiteX5-89" fmla="*/ 0 w 2520280"/>
              <a:gd name="connsiteY5-90" fmla="*/ 0 h 187220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spAutoFit/>
          </a:bodyPr>
          <a:lstStyle/>
          <a:p>
            <a:pPr algn="ctr"/>
            <a:r>
              <a:rPr lang="zh-CN" altLang="en-US" sz="40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问题解答</a:t>
            </a:r>
          </a:p>
        </p:txBody>
      </p:sp>
    </p:spTree>
  </p:cSld>
  <p:clrMapOvr>
    <a:masterClrMapping/>
  </p:clrMapOvr>
  <p:transition spd="slow">
    <p:wheel spokes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accel="4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5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6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0076" y="123478"/>
            <a:ext cx="1766509" cy="422426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3CC9F2E5-6DAE-207D-2085-CDCE8242ADAD}"/>
              </a:ext>
            </a:extLst>
          </p:cNvPr>
          <p:cNvSpPr txBox="1"/>
          <p:nvPr/>
        </p:nvSpPr>
        <p:spPr>
          <a:xfrm>
            <a:off x="611560" y="843558"/>
            <a:ext cx="7632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安装相应工具链，在 </a:t>
            </a:r>
            <a:r>
              <a:rPr lang="en-US" altLang="zh-CN" dirty="0" err="1"/>
              <a:t>qemu</a:t>
            </a:r>
            <a:r>
              <a:rPr lang="en-US" altLang="zh-CN" dirty="0"/>
              <a:t> </a:t>
            </a:r>
            <a:r>
              <a:rPr lang="zh-CN" altLang="en-US" dirty="0"/>
              <a:t>中运行 </a:t>
            </a:r>
            <a:r>
              <a:rPr lang="en-US" altLang="zh-CN" dirty="0"/>
              <a:t>xv6 </a:t>
            </a:r>
            <a:r>
              <a:rPr lang="zh-CN" altLang="en-US" dirty="0"/>
              <a:t>。并在操作系统中运行 </a:t>
            </a:r>
            <a:r>
              <a:rPr lang="en-US" altLang="zh-CN" dirty="0"/>
              <a:t>ls </a:t>
            </a:r>
            <a:r>
              <a:rPr lang="zh-CN" altLang="en-US" dirty="0"/>
              <a:t>命令。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232B35A-57B3-2D06-4563-35206E89C4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4" y="1256186"/>
            <a:ext cx="7775848" cy="3625739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881EC4AA-DCF4-160E-4957-F8E44762CC2F}"/>
              </a:ext>
            </a:extLst>
          </p:cNvPr>
          <p:cNvSpPr/>
          <p:nvPr/>
        </p:nvSpPr>
        <p:spPr>
          <a:xfrm>
            <a:off x="8100392" y="4731990"/>
            <a:ext cx="1043608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19/34</a:t>
            </a:r>
            <a:endParaRPr lang="zh-CN" alt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62366445"/>
      </p:ext>
    </p:extLst>
  </p:cSld>
  <p:clrMapOvr>
    <a:masterClrMapping/>
  </p:clrMapOvr>
  <p:transition spd="slow">
    <p:wheel spokes="1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/>
          <p:cNvGrpSpPr/>
          <p:nvPr/>
        </p:nvGrpSpPr>
        <p:grpSpPr>
          <a:xfrm>
            <a:off x="721519" y="924567"/>
            <a:ext cx="2958243" cy="651419"/>
            <a:chOff x="721519" y="924567"/>
            <a:chExt cx="2958243" cy="651419"/>
          </a:xfrm>
        </p:grpSpPr>
        <p:sp>
          <p:nvSpPr>
            <p:cNvPr id="4" name="Arrow: Pentagon 45"/>
            <p:cNvSpPr/>
            <p:nvPr/>
          </p:nvSpPr>
          <p:spPr bwMode="auto">
            <a:xfrm>
              <a:off x="947352" y="1004486"/>
              <a:ext cx="2732410" cy="571500"/>
            </a:xfrm>
            <a:prstGeom prst="homePlate">
              <a:avLst/>
            </a:prstGeom>
            <a:solidFill>
              <a:schemeClr val="tx2">
                <a:alpha val="14000"/>
              </a:schemeClr>
            </a:solidFill>
            <a:ln w="19050">
              <a:noFill/>
              <a:rou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" name="Arrow: Pentagon 2"/>
            <p:cNvSpPr/>
            <p:nvPr/>
          </p:nvSpPr>
          <p:spPr bwMode="auto">
            <a:xfrm>
              <a:off x="721519" y="924567"/>
              <a:ext cx="2732410" cy="571500"/>
            </a:xfrm>
            <a:prstGeom prst="homePlate">
              <a:avLst/>
            </a:prstGeom>
            <a:solidFill>
              <a:schemeClr val="accent1"/>
            </a:solidFill>
            <a:ln w="19050">
              <a:noFill/>
              <a:round/>
            </a:ln>
          </p:spPr>
          <p:txBody>
            <a:bodyPr rot="0" spcFirstLastPara="0" vert="horz" wrap="square" lIns="91440" tIns="45720" rIns="91440" bIns="45720" anchor="ctr" anchorCtr="1" forceAA="0" compatLnSpc="1">
              <a:normAutofit fontScale="85000" lnSpcReduction="10000"/>
            </a:bodyPr>
            <a:lstStyle/>
            <a:p>
              <a:pPr algn="ctr"/>
              <a:r>
                <a:rPr lang="zh-CN" altLang="en-US" sz="3200" b="1" dirty="0">
                  <a:solidFill>
                    <a:schemeClr val="bg1">
                      <a:lumMod val="100000"/>
                    </a:schemeClr>
                  </a:solidFill>
                </a:rPr>
                <a:t>目录</a:t>
              </a:r>
              <a:r>
                <a:rPr lang="en-US" altLang="zh-CN" sz="3200" b="1" dirty="0">
                  <a:solidFill>
                    <a:schemeClr val="bg1">
                      <a:lumMod val="100000"/>
                    </a:schemeClr>
                  </a:solidFill>
                </a:rPr>
                <a:t>/CONTENT</a:t>
              </a: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3693644" y="3256076"/>
            <a:ext cx="3322574" cy="468262"/>
            <a:chOff x="3683842" y="2956724"/>
            <a:chExt cx="3322574" cy="468262"/>
          </a:xfrm>
        </p:grpSpPr>
        <p:sp>
          <p:nvSpPr>
            <p:cNvPr id="11" name="Diamond 29"/>
            <p:cNvSpPr/>
            <p:nvPr/>
          </p:nvSpPr>
          <p:spPr>
            <a:xfrm>
              <a:off x="3683842" y="2956724"/>
              <a:ext cx="468262" cy="468262"/>
            </a:xfrm>
            <a:prstGeom prst="diamond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normAutofit fontScale="92500" lnSpcReduction="10000"/>
            </a:bodyPr>
            <a:lstStyle/>
            <a:p>
              <a:pPr algn="ctr"/>
              <a:r>
                <a:rPr lang="en-US" altLang="zh-CN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03</a:t>
              </a:r>
            </a:p>
          </p:txBody>
        </p:sp>
        <p:grpSp>
          <p:nvGrpSpPr>
            <p:cNvPr id="12" name="Group 30"/>
            <p:cNvGrpSpPr/>
            <p:nvPr/>
          </p:nvGrpSpPr>
          <p:grpSpPr>
            <a:xfrm>
              <a:off x="4034486" y="2979643"/>
              <a:ext cx="2971930" cy="422424"/>
              <a:chOff x="6444107" y="1469392"/>
              <a:chExt cx="4232109" cy="563232"/>
            </a:xfrm>
          </p:grpSpPr>
          <p:sp>
            <p:nvSpPr>
              <p:cNvPr id="21" name="TextBox 39"/>
              <p:cNvSpPr txBox="1"/>
              <p:nvPr/>
            </p:nvSpPr>
            <p:spPr>
              <a:xfrm>
                <a:off x="6444107" y="1469392"/>
                <a:ext cx="4232109" cy="242864"/>
              </a:xfrm>
              <a:prstGeom prst="rect">
                <a:avLst/>
              </a:prstGeom>
              <a:noFill/>
            </p:spPr>
            <p:txBody>
              <a:bodyPr wrap="none" lIns="360000" tIns="0" rIns="0" bIns="0" anchor="b" anchorCtr="0">
                <a:normAutofit fontScale="85000" lnSpcReduction="20000"/>
              </a:bodyPr>
              <a:lstStyle/>
              <a:p>
                <a:r>
                  <a:rPr lang="zh-CN" altLang="en-US" sz="1600" b="1" dirty="0">
                    <a:solidFill>
                      <a:schemeClr val="accent3">
                        <a:lumMod val="10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题目讲解</a:t>
                </a:r>
              </a:p>
            </p:txBody>
          </p:sp>
          <p:sp>
            <p:nvSpPr>
              <p:cNvPr id="22" name="TextBox 40"/>
              <p:cNvSpPr txBox="1"/>
              <p:nvPr/>
            </p:nvSpPr>
            <p:spPr>
              <a:xfrm>
                <a:off x="6444107" y="1712256"/>
                <a:ext cx="4232109" cy="320368"/>
              </a:xfrm>
              <a:prstGeom prst="rect">
                <a:avLst/>
              </a:prstGeom>
            </p:spPr>
            <p:txBody>
              <a:bodyPr vert="horz" wrap="square" lIns="360000" tIns="0" rIns="0" bIns="0" anchor="ctr" anchorCtr="0">
                <a:normAutofit/>
              </a:bodyPr>
              <a:lstStyle/>
              <a:p>
                <a:pPr algn="l">
                  <a:lnSpc>
                    <a:spcPct val="120000"/>
                  </a:lnSpc>
                </a:pPr>
                <a:r>
                  <a:rPr lang="zh-CN" altLang="en-US" sz="1050" dirty="0">
                    <a:solidFill>
                      <a:schemeClr val="dk1">
                        <a:lumMod val="10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题目解答与提问环节</a:t>
                </a:r>
              </a:p>
            </p:txBody>
          </p:sp>
        </p:grpSp>
      </p:grpSp>
      <p:grpSp>
        <p:nvGrpSpPr>
          <p:cNvPr id="31" name="组合 30"/>
          <p:cNvGrpSpPr/>
          <p:nvPr/>
        </p:nvGrpSpPr>
        <p:grpSpPr>
          <a:xfrm>
            <a:off x="3693644" y="2427734"/>
            <a:ext cx="3322574" cy="468262"/>
            <a:chOff x="3683842" y="2297792"/>
            <a:chExt cx="3322574" cy="468262"/>
          </a:xfrm>
        </p:grpSpPr>
        <p:sp>
          <p:nvSpPr>
            <p:cNvPr id="13" name="Diamond 31"/>
            <p:cNvSpPr/>
            <p:nvPr/>
          </p:nvSpPr>
          <p:spPr>
            <a:xfrm>
              <a:off x="3683842" y="2297792"/>
              <a:ext cx="468262" cy="468262"/>
            </a:xfrm>
            <a:prstGeom prst="diamond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normAutofit fontScale="92500" lnSpcReduction="10000"/>
            </a:bodyPr>
            <a:lstStyle/>
            <a:p>
              <a:pPr algn="ctr"/>
              <a:r>
                <a:rPr lang="en-US" altLang="zh-CN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02</a:t>
              </a:r>
            </a:p>
          </p:txBody>
        </p:sp>
        <p:grpSp>
          <p:nvGrpSpPr>
            <p:cNvPr id="14" name="Group 32"/>
            <p:cNvGrpSpPr/>
            <p:nvPr/>
          </p:nvGrpSpPr>
          <p:grpSpPr>
            <a:xfrm>
              <a:off x="4034486" y="2320711"/>
              <a:ext cx="2971930" cy="422424"/>
              <a:chOff x="6444107" y="1469392"/>
              <a:chExt cx="4232109" cy="563232"/>
            </a:xfrm>
          </p:grpSpPr>
          <p:sp>
            <p:nvSpPr>
              <p:cNvPr id="19" name="TextBox 37"/>
              <p:cNvSpPr txBox="1"/>
              <p:nvPr/>
            </p:nvSpPr>
            <p:spPr>
              <a:xfrm>
                <a:off x="6444107" y="1469392"/>
                <a:ext cx="4232109" cy="242864"/>
              </a:xfrm>
              <a:prstGeom prst="rect">
                <a:avLst/>
              </a:prstGeom>
              <a:noFill/>
            </p:spPr>
            <p:txBody>
              <a:bodyPr wrap="none" lIns="360000" tIns="0" rIns="0" bIns="0" anchor="b" anchorCtr="0">
                <a:normAutofit fontScale="85000" lnSpcReduction="20000"/>
              </a:bodyPr>
              <a:lstStyle/>
              <a:p>
                <a:r>
                  <a:rPr lang="en-US" altLang="zh-CN" sz="1600" b="1" dirty="0">
                    <a:solidFill>
                      <a:schemeClr val="accent2">
                        <a:lumMod val="10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XV6</a:t>
                </a:r>
                <a:r>
                  <a:rPr lang="zh-CN" altLang="en-US" sz="1600" b="1" dirty="0">
                    <a:solidFill>
                      <a:schemeClr val="accent2">
                        <a:lumMod val="10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启动！</a:t>
                </a:r>
              </a:p>
            </p:txBody>
          </p:sp>
          <p:sp>
            <p:nvSpPr>
              <p:cNvPr id="20" name="TextBox 38"/>
              <p:cNvSpPr txBox="1"/>
              <p:nvPr/>
            </p:nvSpPr>
            <p:spPr>
              <a:xfrm>
                <a:off x="6444107" y="1712256"/>
                <a:ext cx="4232109" cy="320368"/>
              </a:xfrm>
              <a:prstGeom prst="rect">
                <a:avLst/>
              </a:prstGeom>
            </p:spPr>
            <p:txBody>
              <a:bodyPr vert="horz" wrap="square" lIns="360000" tIns="0" rIns="0" bIns="0" anchor="ctr" anchorCtr="0">
                <a:normAutofit/>
              </a:bodyPr>
              <a:lstStyle/>
              <a:p>
                <a:pPr algn="l">
                  <a:lnSpc>
                    <a:spcPct val="120000"/>
                  </a:lnSpc>
                </a:pPr>
                <a:r>
                  <a:rPr lang="en-US" altLang="zh-CN" sz="1050" dirty="0">
                    <a:solidFill>
                      <a:schemeClr val="dk1">
                        <a:lumMod val="10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XV6</a:t>
                </a:r>
                <a:r>
                  <a:rPr lang="zh-CN" altLang="en-US" sz="1050" dirty="0">
                    <a:solidFill>
                      <a:schemeClr val="dk1">
                        <a:lumMod val="10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的启动过程</a:t>
                </a:r>
              </a:p>
            </p:txBody>
          </p:sp>
        </p:grpSp>
      </p:grpSp>
      <p:grpSp>
        <p:nvGrpSpPr>
          <p:cNvPr id="30" name="组合 29"/>
          <p:cNvGrpSpPr/>
          <p:nvPr/>
        </p:nvGrpSpPr>
        <p:grpSpPr>
          <a:xfrm>
            <a:off x="3683844" y="1638860"/>
            <a:ext cx="3322572" cy="468262"/>
            <a:chOff x="3683844" y="1638860"/>
            <a:chExt cx="3322572" cy="468262"/>
          </a:xfrm>
        </p:grpSpPr>
        <p:sp>
          <p:nvSpPr>
            <p:cNvPr id="15" name="Diamond 33"/>
            <p:cNvSpPr/>
            <p:nvPr/>
          </p:nvSpPr>
          <p:spPr>
            <a:xfrm>
              <a:off x="3683844" y="1638860"/>
              <a:ext cx="468262" cy="468262"/>
            </a:xfrm>
            <a:prstGeom prst="diamond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normAutofit fontScale="92500" lnSpcReduction="10000"/>
            </a:bodyPr>
            <a:lstStyle/>
            <a:p>
              <a:pPr algn="ctr"/>
              <a:r>
                <a:rPr lang="en-US" altLang="zh-CN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01</a:t>
              </a:r>
            </a:p>
          </p:txBody>
        </p:sp>
        <p:grpSp>
          <p:nvGrpSpPr>
            <p:cNvPr id="16" name="Group 34"/>
            <p:cNvGrpSpPr/>
            <p:nvPr/>
          </p:nvGrpSpPr>
          <p:grpSpPr>
            <a:xfrm>
              <a:off x="4034486" y="1661779"/>
              <a:ext cx="2971930" cy="422424"/>
              <a:chOff x="6444107" y="1469392"/>
              <a:chExt cx="4232109" cy="563232"/>
            </a:xfrm>
          </p:grpSpPr>
          <p:sp>
            <p:nvSpPr>
              <p:cNvPr id="17" name="TextBox 35"/>
              <p:cNvSpPr txBox="1"/>
              <p:nvPr/>
            </p:nvSpPr>
            <p:spPr>
              <a:xfrm>
                <a:off x="6444107" y="1469392"/>
                <a:ext cx="4232109" cy="242864"/>
              </a:xfrm>
              <a:prstGeom prst="rect">
                <a:avLst/>
              </a:prstGeom>
              <a:noFill/>
            </p:spPr>
            <p:txBody>
              <a:bodyPr wrap="none" lIns="360000" tIns="0" rIns="0" bIns="0" anchor="b" anchorCtr="0">
                <a:normAutofit fontScale="85000" lnSpcReduction="20000"/>
              </a:bodyPr>
              <a:lstStyle/>
              <a:p>
                <a:r>
                  <a:rPr lang="zh-CN" altLang="en-US" sz="1600" b="1" dirty="0">
                    <a:solidFill>
                      <a:schemeClr val="accent1">
                        <a:lumMod val="10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编译</a:t>
                </a:r>
              </a:p>
            </p:txBody>
          </p:sp>
          <p:sp>
            <p:nvSpPr>
              <p:cNvPr id="18" name="TextBox 36"/>
              <p:cNvSpPr txBox="1"/>
              <p:nvPr/>
            </p:nvSpPr>
            <p:spPr>
              <a:xfrm>
                <a:off x="6444107" y="1712256"/>
                <a:ext cx="4232109" cy="320368"/>
              </a:xfrm>
              <a:prstGeom prst="rect">
                <a:avLst/>
              </a:prstGeom>
            </p:spPr>
            <p:txBody>
              <a:bodyPr vert="horz" wrap="square" lIns="360000" tIns="0" rIns="0" bIns="0" anchor="ctr" anchorCtr="0">
                <a:normAutofit/>
              </a:bodyPr>
              <a:lstStyle/>
              <a:p>
                <a:pPr algn="l">
                  <a:lnSpc>
                    <a:spcPct val="120000"/>
                  </a:lnSpc>
                </a:pPr>
                <a:r>
                  <a:rPr lang="en-US" altLang="zh-CN" sz="1050" dirty="0">
                    <a:solidFill>
                      <a:schemeClr val="dk1">
                        <a:lumMod val="10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XV6 </a:t>
                </a:r>
                <a:r>
                  <a:rPr lang="en-US" altLang="zh-CN" sz="1050" dirty="0" err="1">
                    <a:solidFill>
                      <a:schemeClr val="dk1">
                        <a:lumMod val="10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Makefile</a:t>
                </a:r>
                <a:r>
                  <a:rPr lang="en-US" altLang="zh-CN" sz="1050" dirty="0">
                    <a:solidFill>
                      <a:schemeClr val="dk1">
                        <a:lumMod val="10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1050" dirty="0">
                    <a:solidFill>
                      <a:schemeClr val="dk1">
                        <a:lumMod val="10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原理</a:t>
                </a:r>
              </a:p>
            </p:txBody>
          </p:sp>
        </p:grpSp>
      </p:grpSp>
      <p:sp>
        <p:nvSpPr>
          <p:cNvPr id="3" name="矩形 2">
            <a:extLst>
              <a:ext uri="{FF2B5EF4-FFF2-40B4-BE49-F238E27FC236}">
                <a16:creationId xmlns:a16="http://schemas.microsoft.com/office/drawing/2014/main" id="{5C02D1A5-3291-61F3-FF83-CC7F615F92E1}"/>
              </a:ext>
            </a:extLst>
          </p:cNvPr>
          <p:cNvSpPr/>
          <p:nvPr/>
        </p:nvSpPr>
        <p:spPr>
          <a:xfrm>
            <a:off x="8374237" y="4681835"/>
            <a:ext cx="769763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2/34</a:t>
            </a:r>
            <a:endParaRPr lang="zh-CN" alt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  <p:transition spd="slow">
    <p:wheel spokes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0076" y="123478"/>
            <a:ext cx="1766509" cy="422426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3CC9F2E5-6DAE-207D-2085-CDCE8242ADAD}"/>
              </a:ext>
            </a:extLst>
          </p:cNvPr>
          <p:cNvSpPr txBox="1"/>
          <p:nvPr/>
        </p:nvSpPr>
        <p:spPr>
          <a:xfrm>
            <a:off x="-180528" y="226853"/>
            <a:ext cx="5924834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	</a:t>
            </a:r>
            <a:r>
              <a:rPr lang="zh-CN" altLang="en-US" b="1" dirty="0"/>
              <a:t>阅读 </a:t>
            </a:r>
            <a:r>
              <a:rPr lang="en-US" altLang="zh-CN" b="1" dirty="0" err="1"/>
              <a:t>ls.c</a:t>
            </a:r>
            <a:r>
              <a:rPr lang="en-US" altLang="zh-CN" b="1" dirty="0"/>
              <a:t> </a:t>
            </a:r>
            <a:r>
              <a:rPr lang="zh-CN" altLang="en-US" b="1" dirty="0"/>
              <a:t>。请回答：代码中的 </a:t>
            </a:r>
            <a:r>
              <a:rPr lang="en-US" altLang="zh-CN" b="1" dirty="0"/>
              <a:t>read() </a:t>
            </a:r>
            <a:r>
              <a:rPr lang="zh-CN" altLang="en-US" b="1" dirty="0"/>
              <a:t>函数和 </a:t>
            </a:r>
            <a:r>
              <a:rPr lang="en-US" altLang="zh-CN" b="1" dirty="0" err="1"/>
              <a:t>printf</a:t>
            </a:r>
            <a:r>
              <a:rPr lang="en-US" altLang="zh-CN" b="1" dirty="0"/>
              <a:t>() 	</a:t>
            </a:r>
            <a:r>
              <a:rPr lang="zh-CN" altLang="en-US" b="1" dirty="0"/>
              <a:t>函数哪个是系统调用？它们的函 数声明在哪里，函</a:t>
            </a:r>
            <a:r>
              <a:rPr lang="en-US" altLang="zh-CN" b="1" dirty="0"/>
              <a:t>	</a:t>
            </a:r>
            <a:r>
              <a:rPr lang="zh-CN" altLang="en-US" b="1" dirty="0"/>
              <a:t>数定义在哪里？</a:t>
            </a:r>
            <a:endParaRPr lang="en-US" altLang="zh-CN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read()</a:t>
            </a:r>
            <a:r>
              <a:rPr lang="zh-CN" altLang="en-US" dirty="0"/>
              <a:t>函数是系统调用函数，通过系统调用对访问进行申请。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read()</a:t>
            </a:r>
            <a:r>
              <a:rPr lang="zh-CN" altLang="en-US" dirty="0"/>
              <a:t>和</a:t>
            </a:r>
            <a:r>
              <a:rPr lang="en-US" altLang="zh-CN" dirty="0" err="1"/>
              <a:t>printf</a:t>
            </a:r>
            <a:r>
              <a:rPr lang="en-US" altLang="zh-CN" dirty="0"/>
              <a:t>()</a:t>
            </a:r>
            <a:r>
              <a:rPr lang="zh-CN" altLang="en-US" dirty="0"/>
              <a:t>函数声明在</a:t>
            </a:r>
            <a:r>
              <a:rPr lang="en-US" altLang="zh-CN" dirty="0"/>
              <a:t>user</a:t>
            </a:r>
            <a:r>
              <a:rPr lang="zh-CN" altLang="en-US" dirty="0"/>
              <a:t>文件夹中的</a:t>
            </a:r>
            <a:r>
              <a:rPr lang="en-US" altLang="zh-CN" dirty="0"/>
              <a:t>&lt;</a:t>
            </a:r>
            <a:r>
              <a:rPr lang="en-US" altLang="zh-CN" dirty="0" err="1"/>
              <a:t>user.h</a:t>
            </a:r>
            <a:r>
              <a:rPr lang="en-US" altLang="zh-CN" dirty="0"/>
              <a:t>&gt;</a:t>
            </a:r>
            <a:r>
              <a:rPr lang="zh-CN" altLang="en-US" dirty="0"/>
              <a:t>文件。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read</a:t>
            </a:r>
            <a:r>
              <a:rPr lang="zh-CN" altLang="en-US" dirty="0"/>
              <a:t>函数首先在</a:t>
            </a:r>
            <a:r>
              <a:rPr lang="en-US" altLang="zh-CN" dirty="0"/>
              <a:t>kernel</a:t>
            </a:r>
            <a:r>
              <a:rPr lang="zh-CN" altLang="en-US" dirty="0"/>
              <a:t>文件中的</a:t>
            </a:r>
            <a:r>
              <a:rPr lang="en-US" altLang="zh-CN" dirty="0" err="1"/>
              <a:t>sysfile.c</a:t>
            </a:r>
            <a:r>
              <a:rPr lang="zh-CN" altLang="en-US" dirty="0"/>
              <a:t>文件中定义，即系统调用的响应函数</a:t>
            </a:r>
            <a:r>
              <a:rPr lang="en-US" altLang="zh-CN" dirty="0" err="1"/>
              <a:t>sys_read</a:t>
            </a:r>
            <a:r>
              <a:rPr lang="zh-CN" altLang="en-US" dirty="0"/>
              <a:t>；在</a:t>
            </a:r>
            <a:r>
              <a:rPr lang="en-US" altLang="zh-CN" dirty="0" err="1"/>
              <a:t>sys_read</a:t>
            </a:r>
            <a:r>
              <a:rPr lang="zh-CN" altLang="en-US" dirty="0"/>
              <a:t>函数中调用了</a:t>
            </a:r>
            <a:r>
              <a:rPr lang="en-US" altLang="zh-CN" dirty="0" err="1"/>
              <a:t>fileread</a:t>
            </a:r>
            <a:r>
              <a:rPr lang="zh-CN" altLang="en-US" dirty="0"/>
              <a:t>函数，</a:t>
            </a:r>
            <a:r>
              <a:rPr lang="zh-CN" altLang="en-US" sz="1800" dirty="0">
                <a:effectLst/>
                <a:latin typeface="等线" panose="02010600030101010101" pitchFamily="2" charset="-122"/>
                <a:cs typeface="Times New Roman" panose="02020603050405020304" pitchFamily="18" charset="0"/>
              </a:rPr>
              <a:t>该函数在</a:t>
            </a:r>
            <a:r>
              <a:rPr lang="en-US" altLang="zh-CN" sz="1800" dirty="0" err="1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file.c</a:t>
            </a:r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文件中详细定义了如何读取文件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 err="1"/>
              <a:t>printf</a:t>
            </a:r>
            <a:r>
              <a:rPr lang="zh-CN" altLang="en-US" dirty="0"/>
              <a:t>函数定义位于</a:t>
            </a:r>
            <a:r>
              <a:rPr lang="en-US" altLang="zh-CN" dirty="0"/>
              <a:t>user</a:t>
            </a:r>
            <a:r>
              <a:rPr lang="zh-CN" altLang="en-US" dirty="0"/>
              <a:t>文件夹中的</a:t>
            </a:r>
            <a:r>
              <a:rPr lang="en-US" altLang="zh-CN" dirty="0" err="1"/>
              <a:t>printf.c</a:t>
            </a:r>
            <a:r>
              <a:rPr lang="zh-CN" altLang="en-US" dirty="0"/>
              <a:t>文件中。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A453C73-3215-8A2F-F647-11B620408F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4699" y="386378"/>
            <a:ext cx="2172854" cy="4482263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8BF0E487-4679-A37D-FC95-F684DA544CD1}"/>
              </a:ext>
            </a:extLst>
          </p:cNvPr>
          <p:cNvSpPr txBox="1"/>
          <p:nvPr/>
        </p:nvSpPr>
        <p:spPr>
          <a:xfrm>
            <a:off x="8219286" y="1899651"/>
            <a:ext cx="961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user.h</a:t>
            </a:r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2AA33DA-715E-8380-B2DB-7EC081FBE923}"/>
              </a:ext>
            </a:extLst>
          </p:cNvPr>
          <p:cNvSpPr/>
          <p:nvPr/>
        </p:nvSpPr>
        <p:spPr>
          <a:xfrm>
            <a:off x="8100392" y="4731990"/>
            <a:ext cx="1043608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20/34</a:t>
            </a:r>
            <a:endParaRPr lang="zh-CN" alt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B97029BD-A1AF-8887-6DFA-8B8B60EB676C}"/>
              </a:ext>
            </a:extLst>
          </p:cNvPr>
          <p:cNvCxnSpPr>
            <a:cxnSpLocks/>
          </p:cNvCxnSpPr>
          <p:nvPr/>
        </p:nvCxnSpPr>
        <p:spPr>
          <a:xfrm>
            <a:off x="97414" y="1131590"/>
            <a:ext cx="5842738" cy="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CF00AB3A-50E2-48AC-B68D-893427DAE0BF}"/>
              </a:ext>
            </a:extLst>
          </p:cNvPr>
          <p:cNvSpPr txBox="1"/>
          <p:nvPr/>
        </p:nvSpPr>
        <p:spPr>
          <a:xfrm>
            <a:off x="6392475" y="4850608"/>
            <a:ext cx="16561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err="1"/>
              <a:t>user.h</a:t>
            </a:r>
            <a:r>
              <a:rPr lang="zh-CN" altLang="en-US" sz="1400" dirty="0"/>
              <a:t>部分代码</a:t>
            </a:r>
          </a:p>
        </p:txBody>
      </p:sp>
    </p:spTree>
    <p:extLst>
      <p:ext uri="{BB962C8B-B14F-4D97-AF65-F5344CB8AC3E}">
        <p14:creationId xmlns:p14="http://schemas.microsoft.com/office/powerpoint/2010/main" val="3516928540"/>
      </p:ext>
    </p:extLst>
  </p:cSld>
  <p:clrMapOvr>
    <a:masterClrMapping/>
  </p:clrMapOvr>
  <p:transition spd="slow">
    <p:wheel spokes="1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0076" y="123478"/>
            <a:ext cx="1766509" cy="422426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3CC9F2E5-6DAE-207D-2085-CDCE8242ADAD}"/>
              </a:ext>
            </a:extLst>
          </p:cNvPr>
          <p:cNvSpPr txBox="1"/>
          <p:nvPr/>
        </p:nvSpPr>
        <p:spPr>
          <a:xfrm>
            <a:off x="67348" y="339502"/>
            <a:ext cx="601827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阅读 </a:t>
            </a:r>
            <a:r>
              <a:rPr lang="en-US" altLang="zh-CN" b="1" dirty="0" err="1"/>
              <a:t>usys.S</a:t>
            </a:r>
            <a:r>
              <a:rPr lang="en-US" altLang="zh-CN" b="1" dirty="0"/>
              <a:t> </a:t>
            </a:r>
            <a:r>
              <a:rPr lang="zh-CN" altLang="en-US" b="1" dirty="0"/>
              <a:t>，查阅 </a:t>
            </a:r>
            <a:r>
              <a:rPr lang="en-US" altLang="zh-CN" b="1" dirty="0"/>
              <a:t>RISC-V </a:t>
            </a:r>
            <a:r>
              <a:rPr lang="zh-CN" altLang="en-US" b="1" dirty="0"/>
              <a:t>相关知识，请问 </a:t>
            </a:r>
            <a:r>
              <a:rPr lang="en-US" altLang="zh-CN" b="1" dirty="0" err="1"/>
              <a:t>ecall</a:t>
            </a:r>
            <a:r>
              <a:rPr lang="en-US" altLang="zh-CN" b="1" dirty="0"/>
              <a:t> </a:t>
            </a:r>
            <a:r>
              <a:rPr lang="zh-CN" altLang="en-US" b="1" dirty="0"/>
              <a:t>指令的功能是什么？（如果找不到 </a:t>
            </a:r>
            <a:r>
              <a:rPr lang="en-US" altLang="zh-CN" b="1" dirty="0" err="1"/>
              <a:t>usys.S</a:t>
            </a:r>
            <a:r>
              <a:rPr lang="en-US" altLang="zh-CN" b="1" dirty="0"/>
              <a:t> </a:t>
            </a:r>
            <a:r>
              <a:rPr lang="zh-CN" altLang="en-US" b="1" dirty="0"/>
              <a:t>，请自我反思一下，不要阅读静态代码）</a:t>
            </a:r>
            <a:endParaRPr lang="en-US" altLang="zh-CN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 err="1"/>
              <a:t>usys.S</a:t>
            </a:r>
            <a:r>
              <a:rPr lang="zh-CN" altLang="en-US" dirty="0"/>
              <a:t>中均为系统调用函数相关代码。将对应的系统调用号放到</a:t>
            </a:r>
            <a:r>
              <a:rPr lang="en-US" altLang="zh-CN" dirty="0"/>
              <a:t>a7</a:t>
            </a:r>
            <a:r>
              <a:rPr lang="zh-CN" altLang="en-US" dirty="0"/>
              <a:t>寄存器中，然后执行</a:t>
            </a:r>
            <a:r>
              <a:rPr lang="en-US" altLang="zh-CN" dirty="0" err="1"/>
              <a:t>ecall</a:t>
            </a:r>
            <a:r>
              <a:rPr lang="zh-CN" altLang="en-US" dirty="0"/>
              <a:t>指令陷入内核执行该系统调用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 err="1"/>
              <a:t>ecall</a:t>
            </a:r>
            <a:r>
              <a:rPr lang="zh-CN" altLang="en-US" dirty="0"/>
              <a:t>指令的功能是</a:t>
            </a:r>
            <a:r>
              <a:rPr lang="zh-CN" altLang="zh-CN" sz="1800" kern="0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触发系统调用，控制权从用户模式切换到内核模式，</a:t>
            </a:r>
            <a:r>
              <a:rPr lang="zh-CN" altLang="en-US" sz="1800" kern="0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执行内核态程序，保护现场并进行系统调用最后恢复现场返回用户态</a:t>
            </a:r>
            <a:endParaRPr lang="en-US" altLang="zh-CN" sz="1800" kern="0" dirty="0">
              <a:solidFill>
                <a:srgbClr val="333333"/>
              </a:solidFill>
              <a:effectLst/>
              <a:latin typeface="Consolas" panose="020B0609020204030204" pitchFamily="49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4B9224E-4B46-8B99-4089-C3263820DD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176" y="483518"/>
            <a:ext cx="2514536" cy="431063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E51D4FE-C8A9-6B00-ECC7-04EC6F08F9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3651870"/>
            <a:ext cx="5597074" cy="792088"/>
          </a:xfrm>
          <a:prstGeom prst="rect">
            <a:avLst/>
          </a:prstGeom>
        </p:spPr>
      </p:pic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ABDB2EC0-6DC5-35C5-D85B-4215D5D8C785}"/>
              </a:ext>
            </a:extLst>
          </p:cNvPr>
          <p:cNvCxnSpPr/>
          <p:nvPr/>
        </p:nvCxnSpPr>
        <p:spPr>
          <a:xfrm>
            <a:off x="67348" y="1275606"/>
            <a:ext cx="5925262" cy="0"/>
          </a:xfrm>
          <a:prstGeom prst="line">
            <a:avLst/>
          </a:prstGeom>
          <a:ln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677545F0-E210-482E-93CB-934B13E728C6}"/>
              </a:ext>
            </a:extLst>
          </p:cNvPr>
          <p:cNvSpPr txBox="1"/>
          <p:nvPr/>
        </p:nvSpPr>
        <p:spPr>
          <a:xfrm>
            <a:off x="6660232" y="4835723"/>
            <a:ext cx="16561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err="1"/>
              <a:t>usys.S</a:t>
            </a:r>
            <a:r>
              <a:rPr lang="zh-CN" altLang="en-US" sz="1400" dirty="0"/>
              <a:t>部分代码</a:t>
            </a:r>
          </a:p>
        </p:txBody>
      </p:sp>
    </p:spTree>
    <p:extLst>
      <p:ext uri="{BB962C8B-B14F-4D97-AF65-F5344CB8AC3E}">
        <p14:creationId xmlns:p14="http://schemas.microsoft.com/office/powerpoint/2010/main" val="1898754234"/>
      </p:ext>
    </p:extLst>
  </p:cSld>
  <p:clrMapOvr>
    <a:masterClrMapping/>
  </p:clrMapOvr>
  <p:transition spd="slow">
    <p:wheel spokes="1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0076" y="123478"/>
            <a:ext cx="1766509" cy="422426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3CC9F2E5-6DAE-207D-2085-CDCE8242ADAD}"/>
              </a:ext>
            </a:extLst>
          </p:cNvPr>
          <p:cNvSpPr txBox="1"/>
          <p:nvPr/>
        </p:nvSpPr>
        <p:spPr>
          <a:xfrm>
            <a:off x="35496" y="411510"/>
            <a:ext cx="85689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阅读 </a:t>
            </a:r>
            <a:r>
              <a:rPr lang="en-US" altLang="zh-CN" b="1" dirty="0"/>
              <a:t>xv6 </a:t>
            </a:r>
            <a:r>
              <a:rPr lang="zh-CN" altLang="en-US" b="1" dirty="0"/>
              <a:t>项目相关的 </a:t>
            </a:r>
            <a:r>
              <a:rPr lang="en-US" altLang="zh-CN" b="1" dirty="0" err="1"/>
              <a:t>Makefile</a:t>
            </a:r>
            <a:r>
              <a:rPr lang="en-US" altLang="zh-CN" b="1" dirty="0"/>
              <a:t> </a:t>
            </a:r>
            <a:r>
              <a:rPr lang="zh-CN" altLang="en-US" b="1" dirty="0"/>
              <a:t>文件、 </a:t>
            </a:r>
            <a:r>
              <a:rPr lang="en-US" altLang="zh-CN" b="1" dirty="0" err="1"/>
              <a:t>mkfs.c</a:t>
            </a:r>
            <a:r>
              <a:rPr lang="en-US" altLang="zh-CN" b="1" dirty="0"/>
              <a:t> </a:t>
            </a:r>
            <a:r>
              <a:rPr lang="zh-CN" altLang="en-US" b="1" dirty="0"/>
              <a:t>文件和链接器相关文件，分析 </a:t>
            </a:r>
            <a:r>
              <a:rPr lang="en-US" altLang="zh-CN" b="1" dirty="0"/>
              <a:t>xv6 </a:t>
            </a:r>
            <a:r>
              <a:rPr lang="zh-CN" altLang="en-US" b="1" dirty="0"/>
              <a:t>把内核和 用户态程序编译链接的整个过程。并思考一个问题，</a:t>
            </a:r>
            <a:r>
              <a:rPr lang="en-US" altLang="zh-CN" b="1" dirty="0"/>
              <a:t>xv6 </a:t>
            </a:r>
            <a:r>
              <a:rPr lang="zh-CN" altLang="en-US" b="1" dirty="0"/>
              <a:t>运行的时候， </a:t>
            </a:r>
            <a:r>
              <a:rPr lang="en-US" altLang="zh-CN" b="1" dirty="0"/>
              <a:t>ls </a:t>
            </a:r>
            <a:r>
              <a:rPr lang="zh-CN" altLang="en-US" b="1" dirty="0"/>
              <a:t>可以看到里面有一 个 </a:t>
            </a:r>
            <a:r>
              <a:rPr lang="en-US" altLang="zh-CN" b="1" dirty="0"/>
              <a:t>README </a:t>
            </a:r>
            <a:r>
              <a:rPr lang="zh-CN" altLang="en-US" b="1" dirty="0"/>
              <a:t>文件，我在 </a:t>
            </a:r>
            <a:r>
              <a:rPr lang="en-US" altLang="zh-CN" b="1" dirty="0"/>
              <a:t>xv6 </a:t>
            </a:r>
            <a:r>
              <a:rPr lang="zh-CN" altLang="en-US" b="1" dirty="0"/>
              <a:t>操作系统把它删除，为什么本地项目的 </a:t>
            </a:r>
            <a:r>
              <a:rPr lang="en-US" altLang="zh-CN" b="1" dirty="0"/>
              <a:t>README </a:t>
            </a:r>
            <a:r>
              <a:rPr lang="zh-CN" altLang="en-US" b="1" dirty="0"/>
              <a:t>文件仍存在（反 之如此）？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547BFA1-21F8-6345-E8E9-8E7563C7A6D6}"/>
              </a:ext>
            </a:extLst>
          </p:cNvPr>
          <p:cNvSpPr txBox="1"/>
          <p:nvPr/>
        </p:nvSpPr>
        <p:spPr>
          <a:xfrm>
            <a:off x="179512" y="1850972"/>
            <a:ext cx="68407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err="1"/>
              <a:t>mkfs.c</a:t>
            </a:r>
            <a:r>
              <a:rPr lang="zh-CN" altLang="en-US" dirty="0"/>
              <a:t>主要功能是将一组文件打包到一个文件系统中，并创建一个文件系统的镜像。作用相当于</a:t>
            </a:r>
            <a:r>
              <a:rPr lang="en-US" altLang="zh-CN" dirty="0" err="1"/>
              <a:t>OSLab</a:t>
            </a:r>
            <a:r>
              <a:rPr lang="zh-CN" altLang="en-US" dirty="0"/>
              <a:t>中的</a:t>
            </a:r>
            <a:r>
              <a:rPr lang="en-US" altLang="zh-CN" dirty="0" err="1"/>
              <a:t>createimage.c</a:t>
            </a:r>
            <a:r>
              <a:rPr lang="zh-CN" altLang="en-US" dirty="0"/>
              <a:t>，但并不会将内核</a:t>
            </a:r>
            <a:r>
              <a:rPr lang="en-US" altLang="zh-CN" dirty="0"/>
              <a:t>kernel/kernel</a:t>
            </a:r>
            <a:r>
              <a:rPr lang="zh-CN" altLang="en-US" dirty="0"/>
              <a:t>装入</a:t>
            </a:r>
            <a:r>
              <a:rPr lang="en-US" altLang="zh-CN" dirty="0" err="1"/>
              <a:t>img</a:t>
            </a:r>
            <a:r>
              <a:rPr lang="zh-CN" altLang="en-US" dirty="0"/>
              <a:t>中。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FE3185E-0AC0-9D57-6F35-83152AD6A664}"/>
              </a:ext>
            </a:extLst>
          </p:cNvPr>
          <p:cNvSpPr txBox="1"/>
          <p:nvPr/>
        </p:nvSpPr>
        <p:spPr>
          <a:xfrm>
            <a:off x="179512" y="2868004"/>
            <a:ext cx="38524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rm</a:t>
            </a:r>
            <a:r>
              <a:rPr lang="zh-CN" altLang="en-US" dirty="0"/>
              <a:t>命令的函数设计中，主要调用了</a:t>
            </a:r>
            <a:r>
              <a:rPr lang="en-US" altLang="zh-CN" dirty="0"/>
              <a:t>unlink</a:t>
            </a:r>
            <a:r>
              <a:rPr lang="zh-CN" altLang="en-US" dirty="0"/>
              <a:t>函数</a:t>
            </a:r>
            <a:r>
              <a:rPr lang="en-US" altLang="zh-CN" dirty="0"/>
              <a:t>,</a:t>
            </a:r>
            <a:r>
              <a:rPr lang="zh-CN" altLang="en-US" dirty="0"/>
              <a:t>这是个系统调用函数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885144A5-7EDF-CFA7-B46B-5A5188A0EA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8024" y="2543639"/>
            <a:ext cx="3132346" cy="2338818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C707D311-7F14-EA84-4C6A-EC45F2E068D6}"/>
              </a:ext>
            </a:extLst>
          </p:cNvPr>
          <p:cNvSpPr txBox="1"/>
          <p:nvPr/>
        </p:nvSpPr>
        <p:spPr>
          <a:xfrm>
            <a:off x="5814137" y="4824323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rm.c</a:t>
            </a:r>
            <a:r>
              <a:rPr lang="zh-CN" altLang="en-US" dirty="0"/>
              <a:t>文件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9075FF7-F8F5-5CE7-5C98-8340F2F40F41}"/>
              </a:ext>
            </a:extLst>
          </p:cNvPr>
          <p:cNvSpPr/>
          <p:nvPr/>
        </p:nvSpPr>
        <p:spPr>
          <a:xfrm>
            <a:off x="8100392" y="4731990"/>
            <a:ext cx="1043608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22/34</a:t>
            </a:r>
            <a:endParaRPr lang="zh-CN" alt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8EED384C-8734-B8C4-FF70-40EF84EE1965}"/>
              </a:ext>
            </a:extLst>
          </p:cNvPr>
          <p:cNvCxnSpPr>
            <a:cxnSpLocks/>
          </p:cNvCxnSpPr>
          <p:nvPr/>
        </p:nvCxnSpPr>
        <p:spPr>
          <a:xfrm>
            <a:off x="0" y="1779662"/>
            <a:ext cx="9144000" cy="0"/>
          </a:xfrm>
          <a:prstGeom prst="line">
            <a:avLst/>
          </a:prstGeom>
          <a:ln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6073869"/>
      </p:ext>
    </p:extLst>
  </p:cSld>
  <p:clrMapOvr>
    <a:masterClrMapping/>
  </p:clrMapOvr>
  <p:transition spd="slow">
    <p:wheel spokes="1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0076" y="123478"/>
            <a:ext cx="1766509" cy="422426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F58697C4-E3B1-1B3C-C6FB-8727AD79035A}"/>
              </a:ext>
            </a:extLst>
          </p:cNvPr>
          <p:cNvSpPr txBox="1"/>
          <p:nvPr/>
        </p:nvSpPr>
        <p:spPr>
          <a:xfrm>
            <a:off x="79323" y="428970"/>
            <a:ext cx="88851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	</a:t>
            </a:r>
            <a:r>
              <a:rPr lang="zh-CN" altLang="en-US" dirty="0"/>
              <a:t>文件内容在</a:t>
            </a:r>
            <a:r>
              <a:rPr lang="en-US" altLang="zh-CN" dirty="0"/>
              <a:t>OS</a:t>
            </a:r>
            <a:r>
              <a:rPr lang="zh-CN" altLang="en-US" dirty="0"/>
              <a:t>文件管理系统中是一个或者多个数据块，</a:t>
            </a:r>
            <a:r>
              <a:rPr lang="en-US" altLang="zh-CN" dirty="0" err="1"/>
              <a:t>inode</a:t>
            </a:r>
            <a:r>
              <a:rPr lang="zh-CN" altLang="en-US" dirty="0"/>
              <a:t>是管理数据块的元指针，一个文件有一个属于自己的</a:t>
            </a:r>
            <a:r>
              <a:rPr lang="en-US" altLang="zh-CN" dirty="0" err="1"/>
              <a:t>inode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en-US" altLang="zh-CN" dirty="0"/>
              <a:t>	</a:t>
            </a:r>
          </a:p>
          <a:p>
            <a:r>
              <a:rPr lang="en-US" altLang="zh-CN" dirty="0"/>
              <a:t>	</a:t>
            </a:r>
            <a:r>
              <a:rPr lang="zh-CN" altLang="en-US" dirty="0"/>
              <a:t>创建一个文件，首先需要从文件系统中申请空间，然后从</a:t>
            </a:r>
            <a:r>
              <a:rPr lang="en-US" altLang="zh-CN" dirty="0" err="1"/>
              <a:t>inode</a:t>
            </a:r>
            <a:r>
              <a:rPr lang="zh-CN" altLang="en-US" dirty="0"/>
              <a:t>位图块 中查找空闲的</a:t>
            </a:r>
            <a:r>
              <a:rPr lang="en-US" altLang="zh-CN" dirty="0" err="1"/>
              <a:t>inode</a:t>
            </a:r>
            <a:r>
              <a:rPr lang="zh-CN" altLang="en-US" dirty="0"/>
              <a:t>，申请到了</a:t>
            </a:r>
            <a:r>
              <a:rPr lang="en-US" altLang="zh-CN" dirty="0" err="1"/>
              <a:t>inode</a:t>
            </a:r>
            <a:r>
              <a:rPr lang="zh-CN" altLang="en-US" dirty="0"/>
              <a:t>之后想要向这个文件内写入数据，则需要从块位图块中申请存放数据的空闲块，并将申请到的数据块交给</a:t>
            </a:r>
            <a:r>
              <a:rPr lang="en-US" altLang="zh-CN" dirty="0" err="1"/>
              <a:t>inode</a:t>
            </a:r>
            <a:r>
              <a:rPr lang="zh-CN" altLang="en-US" dirty="0"/>
              <a:t>下的数据块管理。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8A1C9F0-5595-F902-746A-A6BA933F13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1161" y="2355726"/>
            <a:ext cx="4067944" cy="181561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836996FE-456A-8EB6-D02C-2B6C1287DBB3}"/>
              </a:ext>
            </a:extLst>
          </p:cNvPr>
          <p:cNvSpPr txBox="1"/>
          <p:nvPr/>
        </p:nvSpPr>
        <p:spPr>
          <a:xfrm>
            <a:off x="164895" y="2643758"/>
            <a:ext cx="48273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	</a:t>
            </a:r>
            <a:r>
              <a:rPr lang="zh-CN" altLang="en-US" dirty="0"/>
              <a:t>通过指定的文件目录</a:t>
            </a:r>
            <a:r>
              <a:rPr lang="en-US" altLang="zh-CN" dirty="0"/>
              <a:t>/</a:t>
            </a:r>
            <a:r>
              <a:rPr lang="zh-CN" altLang="en-US" dirty="0"/>
              <a:t>文件名 ，内核能够找到这个文件的目录</a:t>
            </a:r>
            <a:r>
              <a:rPr lang="en-US" altLang="zh-CN" dirty="0"/>
              <a:t>(</a:t>
            </a:r>
            <a:r>
              <a:rPr lang="en-US" altLang="zh-CN" dirty="0" err="1"/>
              <a:t>dentry</a:t>
            </a:r>
            <a:r>
              <a:rPr lang="en-US" altLang="zh-CN" dirty="0"/>
              <a:t>) </a:t>
            </a:r>
            <a:r>
              <a:rPr lang="zh-CN" altLang="en-US" dirty="0"/>
              <a:t>以及 文件管理元数据</a:t>
            </a:r>
            <a:r>
              <a:rPr lang="en-US" altLang="zh-CN" dirty="0"/>
              <a:t>(</a:t>
            </a:r>
            <a:r>
              <a:rPr lang="en-US" altLang="zh-CN" dirty="0" err="1"/>
              <a:t>inode</a:t>
            </a:r>
            <a:r>
              <a:rPr lang="en-US" altLang="zh-CN" dirty="0"/>
              <a:t>)</a:t>
            </a:r>
            <a:r>
              <a:rPr lang="zh-CN" altLang="en-US" dirty="0"/>
              <a:t>，通过对应的磁盘文件系统操作完成针对</a:t>
            </a:r>
            <a:r>
              <a:rPr lang="en-US" altLang="zh-CN" dirty="0" err="1"/>
              <a:t>dentry</a:t>
            </a:r>
            <a:r>
              <a:rPr lang="zh-CN" altLang="en-US" dirty="0"/>
              <a:t>和</a:t>
            </a:r>
            <a:r>
              <a:rPr lang="en-US" altLang="zh-CN" dirty="0" err="1"/>
              <a:t>inode</a:t>
            </a:r>
            <a:r>
              <a:rPr lang="zh-CN" altLang="en-US" dirty="0"/>
              <a:t>的操作。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31A1AC5-7E1A-C80A-EE21-10DA81EB0A30}"/>
              </a:ext>
            </a:extLst>
          </p:cNvPr>
          <p:cNvSpPr/>
          <p:nvPr/>
        </p:nvSpPr>
        <p:spPr>
          <a:xfrm>
            <a:off x="8100392" y="4731990"/>
            <a:ext cx="1043608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23/34</a:t>
            </a:r>
            <a:endParaRPr lang="zh-CN" alt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38125107"/>
      </p:ext>
    </p:extLst>
  </p:cSld>
  <p:clrMapOvr>
    <a:masterClrMapping/>
  </p:clrMapOvr>
  <p:transition spd="slow">
    <p:wheel spokes="1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0076" y="123478"/>
            <a:ext cx="1766509" cy="42242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41D7D8B-F1EE-C0E7-5206-8E48A3135E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3126" y="545904"/>
            <a:ext cx="3958384" cy="1368152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CBB215BC-5BB3-A136-4B1B-96832DF3E39D}"/>
              </a:ext>
            </a:extLst>
          </p:cNvPr>
          <p:cNvSpPr txBox="1"/>
          <p:nvPr/>
        </p:nvSpPr>
        <p:spPr>
          <a:xfrm>
            <a:off x="3238" y="267494"/>
            <a:ext cx="496261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            </a:t>
            </a:r>
            <a:r>
              <a:rPr lang="en-US" altLang="zh-CN" dirty="0" err="1"/>
              <a:t>ulink</a:t>
            </a:r>
            <a:r>
              <a:rPr lang="zh-CN" altLang="en-US" dirty="0"/>
              <a:t>的删除逻辑主要通过变更文件</a:t>
            </a:r>
            <a:r>
              <a:rPr lang="en-US" altLang="zh-CN" dirty="0" err="1"/>
              <a:t>dentry</a:t>
            </a:r>
            <a:r>
              <a:rPr lang="zh-CN" altLang="en-US" dirty="0"/>
              <a:t>以及 </a:t>
            </a:r>
            <a:r>
              <a:rPr lang="en-US" altLang="zh-CN" dirty="0" err="1"/>
              <a:t>inode</a:t>
            </a:r>
            <a:r>
              <a:rPr lang="zh-CN" altLang="en-US" dirty="0"/>
              <a:t>中的引用计数和链接计数来达到删除文件的目的。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            用户触发针对一个文件的删除，会从</a:t>
            </a:r>
            <a:r>
              <a:rPr lang="en-US" altLang="zh-CN" dirty="0" err="1"/>
              <a:t>dcache</a:t>
            </a:r>
            <a:r>
              <a:rPr lang="zh-CN" altLang="en-US" dirty="0"/>
              <a:t>中的活跃链表（</a:t>
            </a:r>
            <a:r>
              <a:rPr lang="en-US" altLang="zh-CN" dirty="0"/>
              <a:t>hash-list</a:t>
            </a:r>
            <a:r>
              <a:rPr lang="zh-CN" altLang="en-US" dirty="0"/>
              <a:t>）中直接回收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B481204-809F-26C2-DE6A-DB8C646BBB61}"/>
              </a:ext>
            </a:extLst>
          </p:cNvPr>
          <p:cNvSpPr txBox="1"/>
          <p:nvPr/>
        </p:nvSpPr>
        <p:spPr>
          <a:xfrm>
            <a:off x="144287" y="1953397"/>
            <a:ext cx="468052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          unlink</a:t>
            </a:r>
            <a:r>
              <a:rPr lang="zh-CN" altLang="en-US" dirty="0"/>
              <a:t>操作本质上并不会立即从磁盘上清理文件内容，而是将该文件在文件系统中的各个元数据引用计数清零或者减少，</a:t>
            </a:r>
            <a:r>
              <a:rPr lang="zh-CN" altLang="en-US" b="1" dirty="0">
                <a:solidFill>
                  <a:schemeClr val="accent1"/>
                </a:solidFill>
              </a:rPr>
              <a:t>并且从相关的</a:t>
            </a:r>
            <a:r>
              <a:rPr lang="en-US" altLang="zh-CN" b="1" dirty="0">
                <a:solidFill>
                  <a:schemeClr val="accent1"/>
                </a:solidFill>
              </a:rPr>
              <a:t>cache</a:t>
            </a:r>
            <a:r>
              <a:rPr lang="zh-CN" altLang="en-US" b="1" dirty="0">
                <a:solidFill>
                  <a:schemeClr val="accent1"/>
                </a:solidFill>
              </a:rPr>
              <a:t>中清除，后续的磁盘文件系统数据内容清理则是由操作系统来做的。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048387E5-3D05-6974-4E75-5B6B319E66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9400" y="2336482"/>
            <a:ext cx="3405836" cy="2166894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1A340277-35B8-2E7F-DA52-AD4A228B83F7}"/>
              </a:ext>
            </a:extLst>
          </p:cNvPr>
          <p:cNvSpPr txBox="1"/>
          <p:nvPr/>
        </p:nvSpPr>
        <p:spPr>
          <a:xfrm>
            <a:off x="144287" y="3507854"/>
            <a:ext cx="475084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          </a:t>
            </a:r>
            <a:r>
              <a:rPr lang="zh-CN" altLang="en-US" dirty="0"/>
              <a:t>在</a:t>
            </a:r>
            <a:r>
              <a:rPr lang="en-US" altLang="zh-CN" dirty="0"/>
              <a:t>xv6</a:t>
            </a:r>
            <a:r>
              <a:rPr lang="zh-CN" altLang="en-US" dirty="0"/>
              <a:t>系统内删除文件的行为仅会作用于</a:t>
            </a:r>
            <a:r>
              <a:rPr lang="en-US" altLang="zh-CN" dirty="0"/>
              <a:t>xv6</a:t>
            </a:r>
            <a:r>
              <a:rPr lang="zh-CN" altLang="en-US" dirty="0"/>
              <a:t>的文件系统，而不会对本地项目产生影响；反之，在本地项目删除文件的行为也不会影响到</a:t>
            </a:r>
            <a:r>
              <a:rPr lang="en-US" altLang="zh-CN" dirty="0"/>
              <a:t>xv6</a:t>
            </a:r>
            <a:r>
              <a:rPr lang="zh-CN" altLang="en-US" dirty="0"/>
              <a:t>的文件系统，即</a:t>
            </a:r>
            <a:r>
              <a:rPr lang="en-US" altLang="zh-CN" dirty="0"/>
              <a:t>xv6</a:t>
            </a:r>
            <a:r>
              <a:rPr lang="zh-CN" altLang="en-US" dirty="0"/>
              <a:t>系统内的同名文件不会被删除。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3874D68-66D4-D591-7C4F-3ECAA26EB6A8}"/>
              </a:ext>
            </a:extLst>
          </p:cNvPr>
          <p:cNvSpPr txBox="1"/>
          <p:nvPr/>
        </p:nvSpPr>
        <p:spPr>
          <a:xfrm>
            <a:off x="6552162" y="1929197"/>
            <a:ext cx="10003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err="1"/>
              <a:t>fs.h</a:t>
            </a:r>
            <a:r>
              <a:rPr lang="zh-CN" altLang="en-US" sz="1400" dirty="0"/>
              <a:t>文件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33D1A6D-6DD6-696E-DAC1-24B6514C9717}"/>
              </a:ext>
            </a:extLst>
          </p:cNvPr>
          <p:cNvSpPr txBox="1"/>
          <p:nvPr/>
        </p:nvSpPr>
        <p:spPr>
          <a:xfrm>
            <a:off x="6592920" y="4578101"/>
            <a:ext cx="9361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err="1"/>
              <a:t>file.h</a:t>
            </a:r>
            <a:r>
              <a:rPr lang="zh-CN" altLang="en-US" sz="1400" dirty="0"/>
              <a:t>文件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8E33261-D11D-C1D1-9D53-B2CD5D9B70C0}"/>
              </a:ext>
            </a:extLst>
          </p:cNvPr>
          <p:cNvSpPr/>
          <p:nvPr/>
        </p:nvSpPr>
        <p:spPr>
          <a:xfrm>
            <a:off x="8100392" y="4731990"/>
            <a:ext cx="1043608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24/34</a:t>
            </a:r>
            <a:endParaRPr lang="zh-CN" alt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0718815"/>
      </p:ext>
    </p:extLst>
  </p:cSld>
  <p:clrMapOvr>
    <a:masterClrMapping/>
  </p:clrMapOvr>
  <p:transition spd="slow">
    <p:wheel spokes="1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0076" y="123478"/>
            <a:ext cx="1766509" cy="422426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3CC9F2E5-6DAE-207D-2085-CDCE8242ADAD}"/>
              </a:ext>
            </a:extLst>
          </p:cNvPr>
          <p:cNvSpPr txBox="1"/>
          <p:nvPr/>
        </p:nvSpPr>
        <p:spPr>
          <a:xfrm>
            <a:off x="152392" y="331943"/>
            <a:ext cx="722792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使用 </a:t>
            </a:r>
            <a:r>
              <a:rPr lang="en-US" altLang="zh-CN" b="1" dirty="0" err="1"/>
              <a:t>gdb</a:t>
            </a:r>
            <a:r>
              <a:rPr lang="en-US" altLang="zh-CN" b="1" dirty="0"/>
              <a:t> </a:t>
            </a:r>
            <a:r>
              <a:rPr lang="zh-CN" altLang="en-US" b="1" dirty="0"/>
              <a:t>给 </a:t>
            </a:r>
            <a:r>
              <a:rPr lang="en-US" altLang="zh-CN" b="1" dirty="0"/>
              <a:t>xv6 </a:t>
            </a:r>
            <a:r>
              <a:rPr lang="zh-CN" altLang="en-US" b="1" dirty="0"/>
              <a:t>的内核打断点，请回答 </a:t>
            </a:r>
            <a:r>
              <a:rPr lang="en-US" altLang="zh-CN" b="1" dirty="0"/>
              <a:t>xv6 </a:t>
            </a:r>
            <a:r>
              <a:rPr lang="zh-CN" altLang="en-US" b="1" dirty="0"/>
              <a:t>内核运行的第一条指令是什么，它的物理地址是 什么？</a:t>
            </a:r>
            <a:endParaRPr lang="en-US" altLang="zh-CN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第一条指令是“</a:t>
            </a:r>
            <a:r>
              <a:rPr lang="en-US" altLang="zh-CN" dirty="0" err="1"/>
              <a:t>auipc</a:t>
            </a:r>
            <a:r>
              <a:rPr lang="en-US" altLang="zh-CN" dirty="0"/>
              <a:t> sp,0x9</a:t>
            </a:r>
            <a:r>
              <a:rPr lang="zh-CN" altLang="en-US" dirty="0"/>
              <a:t>”。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物理地址是</a:t>
            </a:r>
            <a:r>
              <a:rPr lang="en-US" altLang="zh-CN" dirty="0"/>
              <a:t>0x80000000</a:t>
            </a:r>
            <a:r>
              <a:rPr lang="zh-CN" altLang="en-US" dirty="0"/>
              <a:t>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FE1246B-0960-207D-B6FD-2FD3DBA507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5500"/>
          <a:stretch/>
        </p:blipFill>
        <p:spPr>
          <a:xfrm>
            <a:off x="168766" y="3710710"/>
            <a:ext cx="6485251" cy="77779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C7BF9FE-569D-BF6F-E2DF-548E6F3025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766" y="1750611"/>
            <a:ext cx="4448208" cy="165736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3CADC5B-6C41-66A1-8063-426A8AB1AB1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218" y="1848177"/>
            <a:ext cx="3331367" cy="1200329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C6FCC8B8-03F6-D373-3A4D-34019A20EC4D}"/>
              </a:ext>
            </a:extLst>
          </p:cNvPr>
          <p:cNvSpPr txBox="1"/>
          <p:nvPr/>
        </p:nvSpPr>
        <p:spPr>
          <a:xfrm>
            <a:off x="5857944" y="1043893"/>
            <a:ext cx="30603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Q:</a:t>
            </a:r>
            <a:r>
              <a:rPr lang="zh-CN" altLang="en-US" dirty="0"/>
              <a:t>为什么在</a:t>
            </a:r>
            <a:r>
              <a:rPr lang="en-US" altLang="zh-CN" dirty="0"/>
              <a:t>_entry</a:t>
            </a:r>
            <a:r>
              <a:rPr lang="zh-CN" altLang="en-US" dirty="0"/>
              <a:t>上打断点，实际地址是</a:t>
            </a:r>
            <a:r>
              <a:rPr lang="en-US" altLang="zh-CN" dirty="0"/>
              <a:t>0x8000000a?</a:t>
            </a:r>
            <a:endParaRPr lang="zh-CN" altLang="en-US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4EB66D99-C91A-819B-7696-8571C483D181}"/>
              </a:ext>
            </a:extLst>
          </p:cNvPr>
          <p:cNvSpPr/>
          <p:nvPr/>
        </p:nvSpPr>
        <p:spPr>
          <a:xfrm>
            <a:off x="8100392" y="4731990"/>
            <a:ext cx="1043608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25/34</a:t>
            </a:r>
            <a:endParaRPr lang="zh-CN" alt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BD3816B4-AE79-1A4F-CBCA-6899EEFDA2E4}"/>
              </a:ext>
            </a:extLst>
          </p:cNvPr>
          <p:cNvCxnSpPr>
            <a:cxnSpLocks/>
          </p:cNvCxnSpPr>
          <p:nvPr/>
        </p:nvCxnSpPr>
        <p:spPr>
          <a:xfrm>
            <a:off x="35496" y="1043893"/>
            <a:ext cx="9108504" cy="0"/>
          </a:xfrm>
          <a:prstGeom prst="line">
            <a:avLst/>
          </a:prstGeom>
          <a:ln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A32AB5C4-53CB-484A-B091-0B9233201317}"/>
              </a:ext>
            </a:extLst>
          </p:cNvPr>
          <p:cNvSpPr txBox="1"/>
          <p:nvPr/>
        </p:nvSpPr>
        <p:spPr>
          <a:xfrm>
            <a:off x="2330888" y="4483463"/>
            <a:ext cx="14354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kernel.asm</a:t>
            </a:r>
            <a:r>
              <a:rPr lang="zh-CN" altLang="en-US" sz="1400" dirty="0"/>
              <a:t>文件</a:t>
            </a:r>
          </a:p>
        </p:txBody>
      </p:sp>
    </p:spTree>
    <p:extLst>
      <p:ext uri="{BB962C8B-B14F-4D97-AF65-F5344CB8AC3E}">
        <p14:creationId xmlns:p14="http://schemas.microsoft.com/office/powerpoint/2010/main" val="1019310423"/>
      </p:ext>
    </p:extLst>
  </p:cSld>
  <p:clrMapOvr>
    <a:masterClrMapping/>
  </p:clrMapOvr>
  <p:transition spd="slow">
    <p:wheel spokes="1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0076" y="123478"/>
            <a:ext cx="1766509" cy="422426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3CC9F2E5-6DAE-207D-2085-CDCE8242ADAD}"/>
              </a:ext>
            </a:extLst>
          </p:cNvPr>
          <p:cNvSpPr txBox="1"/>
          <p:nvPr/>
        </p:nvSpPr>
        <p:spPr>
          <a:xfrm>
            <a:off x="97415" y="411510"/>
            <a:ext cx="894917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err="1"/>
              <a:t>entry.S</a:t>
            </a:r>
            <a:r>
              <a:rPr lang="en-US" altLang="zh-CN" b="1" dirty="0"/>
              <a:t> </a:t>
            </a:r>
            <a:r>
              <a:rPr lang="zh-CN" altLang="en-US" b="1" dirty="0"/>
              <a:t>文件中的 </a:t>
            </a:r>
            <a:r>
              <a:rPr lang="en-US" altLang="zh-CN" b="1" dirty="0"/>
              <a:t>_entry </a:t>
            </a:r>
            <a:r>
              <a:rPr lang="zh-CN" altLang="en-US" b="1" dirty="0"/>
              <a:t>做了什么，之后程序跳转到哪里执行？</a:t>
            </a:r>
            <a:endParaRPr lang="en-US" altLang="zh-CN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_entry</a:t>
            </a:r>
            <a:r>
              <a:rPr lang="zh-CN" altLang="en-US" dirty="0"/>
              <a:t>的主要作用是设置每个</a:t>
            </a:r>
            <a:r>
              <a:rPr lang="en-US" altLang="zh-CN" dirty="0"/>
              <a:t>CPU</a:t>
            </a:r>
            <a:r>
              <a:rPr lang="zh-CN" altLang="en-US" dirty="0"/>
              <a:t>的工作栈，然后跳转到</a:t>
            </a:r>
            <a:r>
              <a:rPr lang="en-US" altLang="zh-CN" dirty="0"/>
              <a:t>C</a:t>
            </a:r>
            <a:r>
              <a:rPr lang="zh-CN" altLang="en-US" dirty="0"/>
              <a:t>代码的启动函数 </a:t>
            </a:r>
            <a:r>
              <a:rPr lang="en-US" altLang="zh-CN" dirty="0"/>
              <a:t>start</a:t>
            </a:r>
            <a:r>
              <a:rPr lang="zh-CN" altLang="en-US" dirty="0"/>
              <a:t>，从而启动操作系统内核。</a:t>
            </a:r>
            <a:endParaRPr lang="en-US" altLang="zh-CN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D63CF691-27D9-165C-DC04-E2E0809F51F1}"/>
              </a:ext>
            </a:extLst>
          </p:cNvPr>
          <p:cNvSpPr/>
          <p:nvPr/>
        </p:nvSpPr>
        <p:spPr>
          <a:xfrm>
            <a:off x="8100392" y="4731990"/>
            <a:ext cx="1043608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26/34</a:t>
            </a:r>
            <a:endParaRPr lang="zh-CN" alt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BB5FEAC1-F3E3-4BCB-8945-8347EC7E6BBB}"/>
              </a:ext>
            </a:extLst>
          </p:cNvPr>
          <p:cNvCxnSpPr>
            <a:cxnSpLocks/>
          </p:cNvCxnSpPr>
          <p:nvPr/>
        </p:nvCxnSpPr>
        <p:spPr>
          <a:xfrm flipV="1">
            <a:off x="0" y="915566"/>
            <a:ext cx="9144000" cy="5979"/>
          </a:xfrm>
          <a:prstGeom prst="line">
            <a:avLst/>
          </a:prstGeom>
          <a:ln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B7B6ABEB-8B7A-5B16-2458-4B803175295D}"/>
              </a:ext>
            </a:extLst>
          </p:cNvPr>
          <p:cNvCxnSpPr>
            <a:cxnSpLocks/>
          </p:cNvCxnSpPr>
          <p:nvPr/>
        </p:nvCxnSpPr>
        <p:spPr>
          <a:xfrm flipV="1">
            <a:off x="0" y="3003798"/>
            <a:ext cx="9144000" cy="72008"/>
          </a:xfrm>
          <a:prstGeom prst="line">
            <a:avLst/>
          </a:prstGeom>
          <a:ln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pic>
        <p:nvPicPr>
          <p:cNvPr id="7" name="图片 6">
            <a:extLst>
              <a:ext uri="{FF2B5EF4-FFF2-40B4-BE49-F238E27FC236}">
                <a16:creationId xmlns:a16="http://schemas.microsoft.com/office/drawing/2014/main" id="{13764937-8458-4BA8-8381-EA394F1461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7749" y="334691"/>
            <a:ext cx="3676824" cy="1692053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311731BF-7D78-4F57-89C4-4E29D9831218}"/>
              </a:ext>
            </a:extLst>
          </p:cNvPr>
          <p:cNvSpPr txBox="1"/>
          <p:nvPr/>
        </p:nvSpPr>
        <p:spPr>
          <a:xfrm>
            <a:off x="97415" y="2423666"/>
            <a:ext cx="878497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阅读 </a:t>
            </a:r>
            <a:r>
              <a:rPr lang="en-US" altLang="zh-CN" b="1" dirty="0" err="1"/>
              <a:t>riscv.h</a:t>
            </a:r>
            <a:r>
              <a:rPr lang="en-US" altLang="zh-CN" b="1" dirty="0"/>
              <a:t> </a:t>
            </a:r>
            <a:r>
              <a:rPr lang="zh-CN" altLang="en-US" b="1" dirty="0"/>
              <a:t>并查阅相关资料，回答 </a:t>
            </a:r>
            <a:r>
              <a:rPr lang="en-US" altLang="zh-CN" b="1" dirty="0"/>
              <a:t>C </a:t>
            </a:r>
            <a:r>
              <a:rPr lang="zh-CN" altLang="en-US" b="1" dirty="0"/>
              <a:t>代码在调用汇编代码时，汇编代码是如何获取到相应 参数的？ </a:t>
            </a:r>
            <a:r>
              <a:rPr lang="en-US" altLang="zh-CN" b="1" dirty="0" err="1"/>
              <a:t>riscv.h</a:t>
            </a:r>
            <a:r>
              <a:rPr lang="en-US" altLang="zh-CN" b="1" dirty="0"/>
              <a:t> </a:t>
            </a:r>
            <a:r>
              <a:rPr lang="zh-CN" altLang="en-US" b="1" dirty="0"/>
              <a:t>中涉及的 </a:t>
            </a:r>
            <a:r>
              <a:rPr lang="en-US" altLang="zh-CN" b="1" dirty="0"/>
              <a:t>C </a:t>
            </a:r>
            <a:r>
              <a:rPr lang="zh-CN" altLang="en-US" b="1" dirty="0"/>
              <a:t>代码调用的汇编指令的含义是什么？</a:t>
            </a:r>
            <a:endParaRPr lang="en-US" altLang="zh-CN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汇编代码是通过寄存器获取参数的。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 err="1"/>
              <a:t>asm</a:t>
            </a:r>
            <a:r>
              <a:rPr lang="en-US" altLang="zh-CN" dirty="0"/>
              <a:t> volatile </a:t>
            </a:r>
            <a:r>
              <a:rPr lang="zh-CN" altLang="en-US" dirty="0"/>
              <a:t>用于嵌入汇编代码，并使用冒号分隔输入和输出操作数。</a:t>
            </a:r>
            <a:r>
              <a:rPr lang="en-US" altLang="zh-CN" dirty="0"/>
              <a:t>%0 </a:t>
            </a:r>
            <a:r>
              <a:rPr lang="zh-CN" altLang="en-US" dirty="0"/>
              <a:t>表示占位符，将被参数 </a:t>
            </a:r>
            <a:r>
              <a:rPr lang="en-US" altLang="zh-CN" dirty="0"/>
              <a:t>x </a:t>
            </a:r>
            <a:r>
              <a:rPr lang="zh-CN" altLang="en-US" dirty="0"/>
              <a:t>的值替换。这样，</a:t>
            </a:r>
            <a:r>
              <a:rPr lang="en-US" altLang="zh-CN" dirty="0"/>
              <a:t>C </a:t>
            </a:r>
            <a:r>
              <a:rPr lang="zh-CN" altLang="en-US" dirty="0"/>
              <a:t>代码和内联汇编指令可以互相传递参数，即与寄存器进行交互。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07527264"/>
      </p:ext>
    </p:extLst>
  </p:cSld>
  <p:clrMapOvr>
    <a:masterClrMapping/>
  </p:clrMapOvr>
  <p:transition spd="slow">
    <p:wheel spokes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 2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0076" y="123478"/>
            <a:ext cx="1766509" cy="422426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3CC9F2E5-6DAE-207D-2085-CDCE8242ADAD}"/>
              </a:ext>
            </a:extLst>
          </p:cNvPr>
          <p:cNvSpPr txBox="1"/>
          <p:nvPr/>
        </p:nvSpPr>
        <p:spPr>
          <a:xfrm>
            <a:off x="323528" y="915566"/>
            <a:ext cx="856895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在 </a:t>
            </a:r>
            <a:r>
              <a:rPr lang="en-US" altLang="zh-CN" b="1" dirty="0" err="1"/>
              <a:t>start.c</a:t>
            </a:r>
            <a:r>
              <a:rPr lang="en-US" altLang="zh-CN" b="1" dirty="0"/>
              <a:t> </a:t>
            </a:r>
            <a:r>
              <a:rPr lang="zh-CN" altLang="en-US" b="1" dirty="0"/>
              <a:t>的 </a:t>
            </a:r>
            <a:r>
              <a:rPr lang="en-US" altLang="zh-CN" b="1" dirty="0"/>
              <a:t>start() </a:t>
            </a:r>
            <a:r>
              <a:rPr lang="zh-CN" altLang="en-US" b="1" dirty="0"/>
              <a:t>函数中， </a:t>
            </a:r>
            <a:r>
              <a:rPr lang="en-US" altLang="zh-CN" b="1" dirty="0" err="1"/>
              <a:t>mret</a:t>
            </a:r>
            <a:r>
              <a:rPr lang="en-US" altLang="zh-CN" b="1" dirty="0"/>
              <a:t> </a:t>
            </a:r>
            <a:r>
              <a:rPr lang="zh-CN" altLang="en-US" b="1" dirty="0"/>
              <a:t>指令的作用是什么？在调用 </a:t>
            </a:r>
            <a:r>
              <a:rPr lang="en-US" altLang="zh-CN" b="1" dirty="0" err="1"/>
              <a:t>mret</a:t>
            </a:r>
            <a:r>
              <a:rPr lang="en-US" altLang="zh-CN" b="1" dirty="0"/>
              <a:t> </a:t>
            </a:r>
            <a:r>
              <a:rPr lang="zh-CN" altLang="en-US" b="1" dirty="0"/>
              <a:t>指令的之前和之 后，</a:t>
            </a:r>
            <a:r>
              <a:rPr lang="en-US" altLang="zh-CN" b="1" dirty="0"/>
              <a:t>CPU </a:t>
            </a:r>
            <a:r>
              <a:rPr lang="zh-CN" altLang="en-US" b="1" dirty="0"/>
              <a:t>分别运行在 </a:t>
            </a:r>
            <a:r>
              <a:rPr lang="en-US" altLang="zh-CN" b="1" dirty="0"/>
              <a:t>RISC-V </a:t>
            </a:r>
            <a:r>
              <a:rPr lang="zh-CN" altLang="en-US" b="1" dirty="0"/>
              <a:t>架构的什么工作模式下？ </a:t>
            </a:r>
            <a:r>
              <a:rPr lang="en-US" altLang="zh-CN" b="1" dirty="0"/>
              <a:t>start() </a:t>
            </a:r>
            <a:r>
              <a:rPr lang="zh-CN" altLang="en-US" b="1" dirty="0"/>
              <a:t>函数调用完后，程序走到了哪 里？</a:t>
            </a:r>
            <a:endParaRPr lang="en-US" altLang="zh-CN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这条指令会让执行流程转向</a:t>
            </a:r>
            <a:r>
              <a:rPr lang="en-US" altLang="zh-CN" dirty="0" err="1"/>
              <a:t>mepc</a:t>
            </a:r>
            <a:r>
              <a:rPr lang="zh-CN" altLang="en-US" dirty="0"/>
              <a:t>内保存的地址，即，开始执行</a:t>
            </a:r>
            <a:r>
              <a:rPr lang="en-US" altLang="zh-CN" dirty="0"/>
              <a:t>main</a:t>
            </a:r>
            <a:r>
              <a:rPr lang="zh-CN" altLang="en-US" dirty="0"/>
              <a:t>函数。是对应于机器模式中异常程序处理完成后的退出指令。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调用之前在机器模式（</a:t>
            </a:r>
            <a:r>
              <a:rPr lang="en-US" altLang="zh-CN" dirty="0"/>
              <a:t>machine mode)</a:t>
            </a:r>
            <a:r>
              <a:rPr lang="zh-CN" altLang="en-US" dirty="0"/>
              <a:t>下，之后是内核模式</a:t>
            </a:r>
            <a:r>
              <a:rPr lang="en-US" altLang="zh-CN" dirty="0"/>
              <a:t>(kernel mode/supervisor mode)</a:t>
            </a:r>
            <a:r>
              <a:rPr lang="zh-CN" altLang="en-US" dirty="0"/>
              <a:t>。</a:t>
            </a:r>
            <a:endParaRPr lang="en-US" altLang="zh-CN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46464E78-57ED-6E65-4ABF-7581DB5C99D4}"/>
              </a:ext>
            </a:extLst>
          </p:cNvPr>
          <p:cNvSpPr/>
          <p:nvPr/>
        </p:nvSpPr>
        <p:spPr>
          <a:xfrm>
            <a:off x="8100392" y="4731990"/>
            <a:ext cx="1043608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27/34</a:t>
            </a:r>
            <a:endParaRPr lang="zh-CN" alt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8E048511-99BA-0FFB-81B1-22D10F843E96}"/>
              </a:ext>
            </a:extLst>
          </p:cNvPr>
          <p:cNvCxnSpPr>
            <a:cxnSpLocks/>
          </p:cNvCxnSpPr>
          <p:nvPr/>
        </p:nvCxnSpPr>
        <p:spPr>
          <a:xfrm>
            <a:off x="0" y="1923678"/>
            <a:ext cx="9144000" cy="0"/>
          </a:xfrm>
          <a:prstGeom prst="line">
            <a:avLst/>
          </a:prstGeom>
          <a:ln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3326979"/>
      </p:ext>
    </p:extLst>
  </p:cSld>
  <p:clrMapOvr>
    <a:masterClrMapping/>
  </p:clrMapOvr>
  <p:transition spd="slow">
    <p:wheel spokes="1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0076" y="123478"/>
            <a:ext cx="1766509" cy="422426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3CC9F2E5-6DAE-207D-2085-CDCE8242ADAD}"/>
              </a:ext>
            </a:extLst>
          </p:cNvPr>
          <p:cNvSpPr txBox="1"/>
          <p:nvPr/>
        </p:nvSpPr>
        <p:spPr>
          <a:xfrm>
            <a:off x="161001" y="198406"/>
            <a:ext cx="71190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阅读 </a:t>
            </a:r>
            <a:r>
              <a:rPr lang="en-US" altLang="zh-CN" b="1" dirty="0" err="1"/>
              <a:t>proc.c</a:t>
            </a:r>
            <a:r>
              <a:rPr lang="en-US" altLang="zh-CN" b="1" dirty="0"/>
              <a:t> </a:t>
            </a:r>
            <a:r>
              <a:rPr lang="zh-CN" altLang="en-US" b="1" dirty="0"/>
              <a:t>和 </a:t>
            </a:r>
            <a:r>
              <a:rPr lang="en-US" altLang="zh-CN" b="1" dirty="0" err="1"/>
              <a:t>proc.h</a:t>
            </a:r>
            <a:r>
              <a:rPr lang="en-US" altLang="zh-CN" b="1" dirty="0"/>
              <a:t> </a:t>
            </a:r>
            <a:r>
              <a:rPr lang="zh-CN" altLang="en-US" b="1" dirty="0"/>
              <a:t>，理解进程相关的数据结构，理解其中重要字段的含义和作用， 如： </a:t>
            </a:r>
            <a:r>
              <a:rPr lang="en-US" altLang="zh-CN" b="1" dirty="0" err="1"/>
              <a:t>pid</a:t>
            </a:r>
            <a:r>
              <a:rPr lang="en-US" altLang="zh-CN" b="1" dirty="0"/>
              <a:t> </a:t>
            </a:r>
            <a:r>
              <a:rPr lang="zh-CN" altLang="en-US" b="1" dirty="0"/>
              <a:t>， </a:t>
            </a:r>
            <a:r>
              <a:rPr lang="en-US" altLang="zh-CN" b="1" dirty="0"/>
              <a:t>state </a:t>
            </a:r>
            <a:r>
              <a:rPr lang="zh-CN" altLang="en-US" b="1" dirty="0"/>
              <a:t>， </a:t>
            </a:r>
            <a:r>
              <a:rPr lang="en-US" altLang="zh-CN" b="1" dirty="0" err="1"/>
              <a:t>trapframe</a:t>
            </a:r>
            <a:r>
              <a:rPr lang="en-US" altLang="zh-CN" b="1" dirty="0"/>
              <a:t> </a:t>
            </a:r>
            <a:r>
              <a:rPr lang="zh-CN" altLang="en-US" b="1" dirty="0"/>
              <a:t>， </a:t>
            </a:r>
            <a:r>
              <a:rPr lang="en-US" altLang="zh-CN" b="1" dirty="0"/>
              <a:t>context </a:t>
            </a:r>
            <a:r>
              <a:rPr lang="zh-CN" altLang="en-US" b="1" dirty="0"/>
              <a:t>。 </a:t>
            </a:r>
            <a:endParaRPr lang="en-US" altLang="zh-CN" b="1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00C6183-1664-36EA-F805-675B3AA0F3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8024" y="1203598"/>
            <a:ext cx="4032448" cy="345520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ECBC725-E776-6198-AA29-140868F8C7B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483" y="1667011"/>
            <a:ext cx="1347144" cy="194421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052064C-29CA-8228-667F-D497FB6F938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464" y="3795885"/>
            <a:ext cx="3109074" cy="112882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26C6408A-F1CF-3693-FBFA-82400D0E1FA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330" y="1203598"/>
            <a:ext cx="3883670" cy="278755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D7EAF4BC-CAB5-B668-8F0D-0B382668EF37}"/>
              </a:ext>
            </a:extLst>
          </p:cNvPr>
          <p:cNvSpPr/>
          <p:nvPr/>
        </p:nvSpPr>
        <p:spPr>
          <a:xfrm>
            <a:off x="8100392" y="4731990"/>
            <a:ext cx="1043608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28/34</a:t>
            </a:r>
            <a:endParaRPr lang="zh-CN" alt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BF8E964F-0993-3206-D6F4-37CFF2EB7077}"/>
              </a:ext>
            </a:extLst>
          </p:cNvPr>
          <p:cNvCxnSpPr>
            <a:cxnSpLocks/>
          </p:cNvCxnSpPr>
          <p:nvPr/>
        </p:nvCxnSpPr>
        <p:spPr>
          <a:xfrm>
            <a:off x="0" y="987574"/>
            <a:ext cx="9144000" cy="0"/>
          </a:xfrm>
          <a:prstGeom prst="line">
            <a:avLst/>
          </a:prstGeom>
          <a:ln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25E0FCF5-BD9F-4238-B2F3-C8BFF5E8B479}"/>
              </a:ext>
            </a:extLst>
          </p:cNvPr>
          <p:cNvSpPr txBox="1"/>
          <p:nvPr/>
        </p:nvSpPr>
        <p:spPr>
          <a:xfrm>
            <a:off x="6012160" y="4598330"/>
            <a:ext cx="11560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err="1"/>
              <a:t>proc.h</a:t>
            </a:r>
            <a:r>
              <a:rPr lang="zh-CN" altLang="en-US" sz="1400" dirty="0"/>
              <a:t>文件</a:t>
            </a:r>
          </a:p>
        </p:txBody>
      </p:sp>
    </p:spTree>
    <p:extLst>
      <p:ext uri="{BB962C8B-B14F-4D97-AF65-F5344CB8AC3E}">
        <p14:creationId xmlns:p14="http://schemas.microsoft.com/office/powerpoint/2010/main" val="3029140517"/>
      </p:ext>
    </p:extLst>
  </p:cSld>
  <p:clrMapOvr>
    <a:masterClrMapping/>
  </p:clrMapOvr>
  <p:transition spd="slow">
    <p:wheel spokes="1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0076" y="123478"/>
            <a:ext cx="1766509" cy="422426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3CC9F2E5-6DAE-207D-2085-CDCE8242ADAD}"/>
              </a:ext>
            </a:extLst>
          </p:cNvPr>
          <p:cNvSpPr txBox="1"/>
          <p:nvPr/>
        </p:nvSpPr>
        <p:spPr>
          <a:xfrm>
            <a:off x="323528" y="496454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在 </a:t>
            </a:r>
            <a:r>
              <a:rPr lang="en-US" altLang="zh-CN" b="1" dirty="0" err="1"/>
              <a:t>proc.c</a:t>
            </a:r>
            <a:r>
              <a:rPr lang="en-US" altLang="zh-CN" b="1" dirty="0"/>
              <a:t> </a:t>
            </a:r>
            <a:r>
              <a:rPr lang="zh-CN" altLang="en-US" b="1" dirty="0"/>
              <a:t>的 </a:t>
            </a:r>
            <a:r>
              <a:rPr lang="en-US" altLang="zh-CN" b="1" dirty="0" err="1"/>
              <a:t>procinit</a:t>
            </a:r>
            <a:r>
              <a:rPr lang="en-US" altLang="zh-CN" b="1" dirty="0"/>
              <a:t>() </a:t>
            </a:r>
            <a:r>
              <a:rPr lang="zh-CN" altLang="en-US" b="1" dirty="0"/>
              <a:t>函数做了什么？ </a:t>
            </a:r>
            <a:r>
              <a:rPr lang="en-US" altLang="zh-CN" b="1" dirty="0" err="1"/>
              <a:t>procinit</a:t>
            </a:r>
            <a:r>
              <a:rPr lang="en-US" altLang="zh-CN" b="1" dirty="0"/>
              <a:t>() </a:t>
            </a:r>
            <a:r>
              <a:rPr lang="zh-CN" altLang="en-US" b="1" dirty="0"/>
              <a:t>之后，每个进程结构体的内核栈布局是什么样？</a:t>
            </a:r>
            <a:endParaRPr lang="en-US" altLang="zh-CN" b="1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0716D06-E2A1-33E5-68A1-06DF906006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1635646"/>
            <a:ext cx="3433788" cy="260510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22B3F5A-78FC-F005-0617-0A3C55121060}"/>
              </a:ext>
            </a:extLst>
          </p:cNvPr>
          <p:cNvSpPr txBox="1"/>
          <p:nvPr/>
        </p:nvSpPr>
        <p:spPr>
          <a:xfrm>
            <a:off x="4355976" y="1377936"/>
            <a:ext cx="446449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初始化</a:t>
            </a:r>
            <a:r>
              <a:rPr lang="en-US" altLang="zh-CN" dirty="0" err="1"/>
              <a:t>pid_lock</a:t>
            </a:r>
            <a:r>
              <a:rPr lang="zh-CN" altLang="en-US" dirty="0"/>
              <a:t>和</a:t>
            </a:r>
            <a:r>
              <a:rPr lang="en-US" altLang="zh-CN" dirty="0" err="1"/>
              <a:t>wait_lock</a:t>
            </a:r>
            <a:r>
              <a:rPr lang="zh-CN" altLang="en-US" dirty="0"/>
              <a:t>锁，用于保护</a:t>
            </a:r>
            <a:r>
              <a:rPr lang="en-US" altLang="zh-CN" dirty="0" err="1"/>
              <a:t>nextpid</a:t>
            </a:r>
            <a:r>
              <a:rPr lang="zh-CN" altLang="en-US" dirty="0"/>
              <a:t>和</a:t>
            </a:r>
            <a:r>
              <a:rPr lang="en-US" altLang="zh-CN" dirty="0"/>
              <a:t>wait</a:t>
            </a:r>
            <a:r>
              <a:rPr lang="zh-CN" altLang="en-US" dirty="0"/>
              <a:t>全局变量的访问。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遍历进程列表（从</a:t>
            </a:r>
            <a:r>
              <a:rPr lang="en-US" altLang="zh-CN" dirty="0"/>
              <a:t>proc</a:t>
            </a:r>
            <a:r>
              <a:rPr lang="zh-CN" altLang="en-US" dirty="0"/>
              <a:t>结构体开始，直到</a:t>
            </a:r>
            <a:r>
              <a:rPr lang="en-US" altLang="zh-CN" dirty="0"/>
              <a:t>NPROC</a:t>
            </a:r>
            <a:r>
              <a:rPr lang="zh-CN" altLang="en-US" dirty="0"/>
              <a:t>），为每个进程结构体初始化一个锁（</a:t>
            </a:r>
            <a:r>
              <a:rPr lang="en-US" altLang="zh-CN" dirty="0"/>
              <a:t>p-&gt;lock</a:t>
            </a:r>
            <a:r>
              <a:rPr lang="zh-CN" altLang="en-US" dirty="0"/>
              <a:t>），并将其状态设置为</a:t>
            </a:r>
            <a:r>
              <a:rPr lang="en-US" altLang="zh-CN" dirty="0"/>
              <a:t>UNUSED</a:t>
            </a:r>
            <a:r>
              <a:rPr lang="zh-CN" altLang="en-US" dirty="0"/>
              <a:t>。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为每个进程结构体分配一个内核栈（</a:t>
            </a:r>
            <a:r>
              <a:rPr lang="en-US" altLang="zh-CN" dirty="0"/>
              <a:t>p-&gt;</a:t>
            </a:r>
            <a:r>
              <a:rPr lang="en-US" altLang="zh-CN" dirty="0" err="1"/>
              <a:t>kstack</a:t>
            </a:r>
            <a:r>
              <a:rPr lang="zh-CN" altLang="en-US" dirty="0"/>
              <a:t>），该栈的大小可以通过计算进程地址减去</a:t>
            </a:r>
            <a:r>
              <a:rPr lang="en-US" altLang="zh-CN" dirty="0"/>
              <a:t>proc</a:t>
            </a:r>
            <a:r>
              <a:rPr lang="zh-CN" altLang="en-US" dirty="0"/>
              <a:t>结构体的地址得到。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B3997F4A-F739-18DE-B91A-51F1E7B52C50}"/>
              </a:ext>
            </a:extLst>
          </p:cNvPr>
          <p:cNvSpPr/>
          <p:nvPr/>
        </p:nvSpPr>
        <p:spPr>
          <a:xfrm>
            <a:off x="8100392" y="4731990"/>
            <a:ext cx="1043608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29/34</a:t>
            </a:r>
            <a:endParaRPr lang="zh-CN" alt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2FAC8D07-902C-3C61-F3DA-33B094C1BE55}"/>
              </a:ext>
            </a:extLst>
          </p:cNvPr>
          <p:cNvCxnSpPr>
            <a:cxnSpLocks/>
          </p:cNvCxnSpPr>
          <p:nvPr/>
        </p:nvCxnSpPr>
        <p:spPr>
          <a:xfrm>
            <a:off x="67348" y="1275606"/>
            <a:ext cx="9041156" cy="0"/>
          </a:xfrm>
          <a:prstGeom prst="line">
            <a:avLst/>
          </a:prstGeom>
          <a:ln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9508538"/>
      </p:ext>
    </p:extLst>
  </p:cSld>
  <p:clrMapOvr>
    <a:masterClrMapping/>
  </p:clrMapOvr>
  <p:transition spd="slow">
    <p:wheel spokes="1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6"/>
          <p:cNvSpPr/>
          <p:nvPr/>
        </p:nvSpPr>
        <p:spPr>
          <a:xfrm>
            <a:off x="2801704" y="1016951"/>
            <a:ext cx="1012073" cy="101212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31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01</a:t>
            </a:r>
            <a:endParaRPr lang="zh-CN" altLang="en-US" sz="31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" name="MH_Entry_1"/>
          <p:cNvSpPr/>
          <p:nvPr>
            <p:custDataLst>
              <p:tags r:id="rId1"/>
            </p:custDataLst>
          </p:nvPr>
        </p:nvSpPr>
        <p:spPr>
          <a:xfrm>
            <a:off x="1838007" y="2446917"/>
            <a:ext cx="2939470" cy="584775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-1" fmla="*/ 0 w 2520280"/>
              <a:gd name="connsiteY0-2" fmla="*/ 1584176 h 1872208"/>
              <a:gd name="connsiteX1-3" fmla="*/ 2520280 w 2520280"/>
              <a:gd name="connsiteY1-4" fmla="*/ 1584176 h 1872208"/>
              <a:gd name="connsiteX2-5" fmla="*/ 2520280 w 2520280"/>
              <a:gd name="connsiteY2-6" fmla="*/ 1872208 h 1872208"/>
              <a:gd name="connsiteX3-7" fmla="*/ 0 w 2520280"/>
              <a:gd name="connsiteY3-8" fmla="*/ 1872208 h 1872208"/>
              <a:gd name="connsiteX4-9" fmla="*/ 0 w 2520280"/>
              <a:gd name="connsiteY4-10" fmla="*/ 1584176 h 1872208"/>
              <a:gd name="connsiteX5-11" fmla="*/ 0 w 2520280"/>
              <a:gd name="connsiteY5-12" fmla="*/ 0 h 1872208"/>
              <a:gd name="connsiteX6-13" fmla="*/ 2520280 w 2520280"/>
              <a:gd name="connsiteY6-14" fmla="*/ 0 h 1872208"/>
              <a:gd name="connsiteX7-15" fmla="*/ 0 w 2520280"/>
              <a:gd name="connsiteY7-16" fmla="*/ 0 h 1872208"/>
              <a:gd name="connsiteX0-17" fmla="*/ 0 w 2520280"/>
              <a:gd name="connsiteY0-18" fmla="*/ 1872208 h 1872208"/>
              <a:gd name="connsiteX1-19" fmla="*/ 2520280 w 2520280"/>
              <a:gd name="connsiteY1-20" fmla="*/ 1584176 h 1872208"/>
              <a:gd name="connsiteX2-21" fmla="*/ 2520280 w 2520280"/>
              <a:gd name="connsiteY2-22" fmla="*/ 1872208 h 1872208"/>
              <a:gd name="connsiteX3-23" fmla="*/ 0 w 2520280"/>
              <a:gd name="connsiteY3-24" fmla="*/ 1872208 h 1872208"/>
              <a:gd name="connsiteX4-25" fmla="*/ 0 w 2520280"/>
              <a:gd name="connsiteY4-26" fmla="*/ 0 h 1872208"/>
              <a:gd name="connsiteX5-27" fmla="*/ 2520280 w 2520280"/>
              <a:gd name="connsiteY5-28" fmla="*/ 0 h 1872208"/>
              <a:gd name="connsiteX6-29" fmla="*/ 0 w 2520280"/>
              <a:gd name="connsiteY6-30" fmla="*/ 0 h 1872208"/>
              <a:gd name="connsiteX0-31" fmla="*/ 0 w 2520280"/>
              <a:gd name="connsiteY0-32" fmla="*/ 1872208 h 1872208"/>
              <a:gd name="connsiteX1-33" fmla="*/ 2520280 w 2520280"/>
              <a:gd name="connsiteY1-34" fmla="*/ 1872208 h 1872208"/>
              <a:gd name="connsiteX2-35" fmla="*/ 0 w 2520280"/>
              <a:gd name="connsiteY2-36" fmla="*/ 1872208 h 1872208"/>
              <a:gd name="connsiteX3-37" fmla="*/ 0 w 2520280"/>
              <a:gd name="connsiteY3-38" fmla="*/ 0 h 1872208"/>
              <a:gd name="connsiteX4-39" fmla="*/ 2520280 w 2520280"/>
              <a:gd name="connsiteY4-40" fmla="*/ 0 h 1872208"/>
              <a:gd name="connsiteX5-41" fmla="*/ 0 w 2520280"/>
              <a:gd name="connsiteY5-42" fmla="*/ 0 h 1872208"/>
              <a:gd name="connsiteX0-43" fmla="*/ 0 w 2520280"/>
              <a:gd name="connsiteY0-44" fmla="*/ 1872208 h 1872208"/>
              <a:gd name="connsiteX1-45" fmla="*/ 2520280 w 2520280"/>
              <a:gd name="connsiteY1-46" fmla="*/ 1872208 h 1872208"/>
              <a:gd name="connsiteX2-47" fmla="*/ 0 w 2520280"/>
              <a:gd name="connsiteY2-48" fmla="*/ 1872208 h 1872208"/>
              <a:gd name="connsiteX3-49" fmla="*/ 0 w 2520280"/>
              <a:gd name="connsiteY3-50" fmla="*/ 0 h 1872208"/>
              <a:gd name="connsiteX4-51" fmla="*/ 34255 w 2520280"/>
              <a:gd name="connsiteY4-52" fmla="*/ 0 h 1872208"/>
              <a:gd name="connsiteX5-53" fmla="*/ 0 w 2520280"/>
              <a:gd name="connsiteY5-54" fmla="*/ 0 h 1872208"/>
              <a:gd name="connsiteX0-55" fmla="*/ 0 w 2520280"/>
              <a:gd name="connsiteY0-56" fmla="*/ 1872208 h 1872208"/>
              <a:gd name="connsiteX1-57" fmla="*/ 2520280 w 2520280"/>
              <a:gd name="connsiteY1-58" fmla="*/ 1872208 h 1872208"/>
              <a:gd name="connsiteX2-59" fmla="*/ 0 w 2520280"/>
              <a:gd name="connsiteY2-60" fmla="*/ 1872208 h 1872208"/>
              <a:gd name="connsiteX3-61" fmla="*/ 0 w 2520280"/>
              <a:gd name="connsiteY3-62" fmla="*/ 0 h 1872208"/>
              <a:gd name="connsiteX4-63" fmla="*/ 917 w 2520280"/>
              <a:gd name="connsiteY4-64" fmla="*/ 6036 h 1872208"/>
              <a:gd name="connsiteX5-65" fmla="*/ 0 w 2520280"/>
              <a:gd name="connsiteY5-66" fmla="*/ 0 h 1872208"/>
              <a:gd name="connsiteX0-67" fmla="*/ 0 w 2520280"/>
              <a:gd name="connsiteY0-68" fmla="*/ 1890314 h 1890314"/>
              <a:gd name="connsiteX1-69" fmla="*/ 2520280 w 2520280"/>
              <a:gd name="connsiteY1-70" fmla="*/ 1890314 h 1890314"/>
              <a:gd name="connsiteX2-71" fmla="*/ 0 w 2520280"/>
              <a:gd name="connsiteY2-72" fmla="*/ 1890314 h 1890314"/>
              <a:gd name="connsiteX3-73" fmla="*/ 0 w 2520280"/>
              <a:gd name="connsiteY3-74" fmla="*/ 18106 h 1890314"/>
              <a:gd name="connsiteX4-75" fmla="*/ 53304 w 2520280"/>
              <a:gd name="connsiteY4-76" fmla="*/ 0 h 1890314"/>
              <a:gd name="connsiteX5-77" fmla="*/ 0 w 2520280"/>
              <a:gd name="connsiteY5-78" fmla="*/ 18106 h 1890314"/>
              <a:gd name="connsiteX0-79" fmla="*/ 0 w 2520280"/>
              <a:gd name="connsiteY0-80" fmla="*/ 1872208 h 1872208"/>
              <a:gd name="connsiteX1-81" fmla="*/ 2520280 w 2520280"/>
              <a:gd name="connsiteY1-82" fmla="*/ 1872208 h 1872208"/>
              <a:gd name="connsiteX2-83" fmla="*/ 0 w 2520280"/>
              <a:gd name="connsiteY2-84" fmla="*/ 1872208 h 1872208"/>
              <a:gd name="connsiteX3-85" fmla="*/ 0 w 2520280"/>
              <a:gd name="connsiteY3-86" fmla="*/ 0 h 1872208"/>
              <a:gd name="connsiteX4-87" fmla="*/ 916 w 2520280"/>
              <a:gd name="connsiteY4-88" fmla="*/ 0 h 1872208"/>
              <a:gd name="connsiteX5-89" fmla="*/ 0 w 2520280"/>
              <a:gd name="connsiteY5-90" fmla="*/ 0 h 187220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spAutoFit/>
          </a:bodyPr>
          <a:lstStyle/>
          <a:p>
            <a:pPr algn="ctr"/>
            <a:r>
              <a:rPr lang="en-US" altLang="zh-CN" sz="3800" b="1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XV6</a:t>
            </a:r>
            <a:r>
              <a:rPr lang="zh-CN" altLang="en-US" sz="3800" b="1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编译过程</a:t>
            </a:r>
            <a:endParaRPr lang="en-US" altLang="zh-CN" sz="3800" b="1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843"/>
          <a:stretch>
            <a:fillRect/>
          </a:stretch>
        </p:blipFill>
        <p:spPr>
          <a:xfrm rot="16200000">
            <a:off x="4548276" y="459792"/>
            <a:ext cx="5304035" cy="4248472"/>
          </a:xfrm>
          <a:prstGeom prst="rect">
            <a:avLst/>
          </a:prstGeom>
        </p:spPr>
      </p:pic>
    </p:spTree>
  </p:cSld>
  <p:clrMapOvr>
    <a:masterClrMapping/>
  </p:clrMapOvr>
  <p:transition spd="slow">
    <p:wheel spokes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accel="4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5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6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0076" y="123478"/>
            <a:ext cx="1766509" cy="422426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3CC9F2E5-6DAE-207D-2085-CDCE8242ADAD}"/>
              </a:ext>
            </a:extLst>
          </p:cNvPr>
          <p:cNvSpPr txBox="1"/>
          <p:nvPr/>
        </p:nvSpPr>
        <p:spPr>
          <a:xfrm>
            <a:off x="93018" y="334691"/>
            <a:ext cx="756084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第一个用户进程是在哪里初始化的？</a:t>
            </a:r>
            <a:endParaRPr lang="en-US" altLang="zh-CN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从</a:t>
            </a:r>
            <a:r>
              <a:rPr lang="en-US" altLang="zh-CN" dirty="0"/>
              <a:t>main</a:t>
            </a:r>
            <a:r>
              <a:rPr lang="zh-CN" altLang="en-US" dirty="0"/>
              <a:t>函数跳转到</a:t>
            </a:r>
            <a:r>
              <a:rPr lang="en-US" altLang="zh-CN" dirty="0" err="1"/>
              <a:t>userinit</a:t>
            </a:r>
            <a:r>
              <a:rPr lang="zh-CN" altLang="en-US" dirty="0"/>
              <a:t>函数，初始化用户空间，执行</a:t>
            </a:r>
            <a:r>
              <a:rPr lang="en-US" altLang="zh-CN" dirty="0" err="1"/>
              <a:t>allocproc</a:t>
            </a:r>
            <a:r>
              <a:rPr lang="en-US" altLang="zh-CN" dirty="0"/>
              <a:t>()</a:t>
            </a:r>
            <a:r>
              <a:rPr lang="zh-CN" altLang="en-US" dirty="0"/>
              <a:t>函数，从内核进程表中分配一个进程作为用户的第一个进程。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 err="1"/>
              <a:t>allocproc</a:t>
            </a:r>
            <a:r>
              <a:rPr lang="en-US" altLang="zh-CN" dirty="0"/>
              <a:t>()</a:t>
            </a:r>
            <a:r>
              <a:rPr lang="zh-CN" altLang="en-US" dirty="0"/>
              <a:t>会创建中断调用的栈结构，而</a:t>
            </a:r>
            <a:r>
              <a:rPr lang="en-US" altLang="zh-CN" dirty="0" err="1"/>
              <a:t>userinit</a:t>
            </a:r>
            <a:r>
              <a:rPr lang="zh-CN" altLang="en-US" dirty="0"/>
              <a:t>会设置其中的值，仿佛是从一次真正的中断里返回进程一样。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 err="1"/>
              <a:t>uvmfirst</a:t>
            </a:r>
            <a:r>
              <a:rPr lang="zh-CN" altLang="en-US" dirty="0"/>
              <a:t>函数初始化该进程的页表，并将</a:t>
            </a:r>
            <a:r>
              <a:rPr lang="en-US" altLang="zh-CN" dirty="0" err="1"/>
              <a:t>initcode</a:t>
            </a:r>
            <a:r>
              <a:rPr lang="zh-CN" altLang="en-US" dirty="0"/>
              <a:t>映射在该进程的虚拟地址</a:t>
            </a:r>
            <a:r>
              <a:rPr lang="en-US" altLang="zh-CN" dirty="0"/>
              <a:t>0</a:t>
            </a:r>
            <a:r>
              <a:rPr lang="zh-CN" altLang="en-US" dirty="0"/>
              <a:t>处。</a:t>
            </a:r>
            <a:r>
              <a:rPr lang="en-US" altLang="zh-CN" dirty="0" err="1"/>
              <a:t>initcode</a:t>
            </a:r>
            <a:r>
              <a:rPr lang="zh-CN" altLang="en-US" dirty="0"/>
              <a:t>的作用就是调用</a:t>
            </a:r>
            <a:r>
              <a:rPr lang="en-US" altLang="zh-CN" dirty="0"/>
              <a:t>exec</a:t>
            </a:r>
            <a:r>
              <a:rPr lang="zh-CN" altLang="en-US" dirty="0"/>
              <a:t>系统调用运行位于文件系统根目录的</a:t>
            </a:r>
            <a:r>
              <a:rPr lang="en-US" altLang="zh-CN" dirty="0" err="1"/>
              <a:t>init</a:t>
            </a:r>
            <a:r>
              <a:rPr lang="zh-CN" altLang="en-US" dirty="0"/>
              <a:t>程序。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 err="1"/>
              <a:t>initcode</a:t>
            </a:r>
            <a:r>
              <a:rPr lang="zh-CN" altLang="en-US" dirty="0"/>
              <a:t>的作用就是调用</a:t>
            </a:r>
            <a:r>
              <a:rPr lang="en-US" altLang="zh-CN" dirty="0"/>
              <a:t>exec</a:t>
            </a:r>
            <a:r>
              <a:rPr lang="zh-CN" altLang="en-US" dirty="0"/>
              <a:t>系统调用运行位于文件系统根目录的</a:t>
            </a:r>
            <a:r>
              <a:rPr lang="en-US" altLang="zh-CN" dirty="0" err="1"/>
              <a:t>init</a:t>
            </a:r>
            <a:r>
              <a:rPr lang="zh-CN" altLang="en-US" dirty="0"/>
              <a:t>程序。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CN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704F0E15-303E-713C-DCB8-E6D1E1C506A3}"/>
              </a:ext>
            </a:extLst>
          </p:cNvPr>
          <p:cNvSpPr/>
          <p:nvPr/>
        </p:nvSpPr>
        <p:spPr>
          <a:xfrm>
            <a:off x="8100392" y="4731990"/>
            <a:ext cx="1043608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30/34</a:t>
            </a:r>
            <a:endParaRPr lang="zh-CN" alt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EA0103AE-ED88-8E38-B264-13ECEE8D4A6D}"/>
              </a:ext>
            </a:extLst>
          </p:cNvPr>
          <p:cNvCxnSpPr>
            <a:cxnSpLocks/>
          </p:cNvCxnSpPr>
          <p:nvPr/>
        </p:nvCxnSpPr>
        <p:spPr>
          <a:xfrm>
            <a:off x="0" y="771550"/>
            <a:ext cx="9144000" cy="0"/>
          </a:xfrm>
          <a:prstGeom prst="line">
            <a:avLst/>
          </a:prstGeom>
          <a:ln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1883029"/>
      </p:ext>
    </p:extLst>
  </p:cSld>
  <p:clrMapOvr>
    <a:masterClrMapping/>
  </p:clrMapOvr>
  <p:transition spd="slow">
    <p:wheel spokes="1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0076" y="123478"/>
            <a:ext cx="1766509" cy="422426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3CC9F2E5-6DAE-207D-2085-CDCE8242ADAD}"/>
              </a:ext>
            </a:extLst>
          </p:cNvPr>
          <p:cNvSpPr txBox="1"/>
          <p:nvPr/>
        </p:nvSpPr>
        <p:spPr>
          <a:xfrm>
            <a:off x="35495" y="483518"/>
            <a:ext cx="90110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Linux </a:t>
            </a:r>
            <a:r>
              <a:rPr lang="zh-CN" altLang="en-US" b="1" dirty="0"/>
              <a:t>中进程相关的数据结构在哪里？相比 </a:t>
            </a:r>
            <a:r>
              <a:rPr lang="en-US" altLang="zh-CN" b="1" dirty="0"/>
              <a:t>xv6 </a:t>
            </a:r>
            <a:r>
              <a:rPr lang="zh-CN" altLang="en-US" b="1" dirty="0"/>
              <a:t>的 </a:t>
            </a:r>
            <a:r>
              <a:rPr lang="en-US" altLang="zh-CN" b="1" dirty="0"/>
              <a:t>PCB </a:t>
            </a:r>
            <a:r>
              <a:rPr lang="zh-CN" altLang="en-US" b="1" dirty="0"/>
              <a:t>增加了哪些结构？请选取其中 </a:t>
            </a:r>
            <a:r>
              <a:rPr lang="en-US" altLang="zh-CN" b="1" dirty="0"/>
              <a:t>1 </a:t>
            </a:r>
            <a:r>
              <a:rPr lang="zh-CN" altLang="en-US" b="1" dirty="0"/>
              <a:t>～ </a:t>
            </a:r>
            <a:r>
              <a:rPr lang="en-US" altLang="zh-CN" b="1" dirty="0"/>
              <a:t>2 </a:t>
            </a:r>
            <a:r>
              <a:rPr lang="zh-CN" altLang="en-US" b="1" dirty="0"/>
              <a:t>项结合代码详细分析。 </a:t>
            </a:r>
            <a:endParaRPr lang="en-US" altLang="zh-CN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D20BEBA-F6B9-3CD6-9FC1-8C4478E50EA6}"/>
              </a:ext>
            </a:extLst>
          </p:cNvPr>
          <p:cNvSpPr txBox="1"/>
          <p:nvPr/>
        </p:nvSpPr>
        <p:spPr>
          <a:xfrm>
            <a:off x="116108" y="1534784"/>
            <a:ext cx="437583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	Linux</a:t>
            </a:r>
            <a:r>
              <a:rPr lang="zh-CN" altLang="en-US" dirty="0"/>
              <a:t>系统的实现中并不刻意区分进程和线程，而是将其一概存储在被称作</a:t>
            </a:r>
            <a:r>
              <a:rPr lang="en-US" altLang="zh-CN" dirty="0" err="1"/>
              <a:t>task_struct</a:t>
            </a:r>
            <a:r>
              <a:rPr lang="zh-CN" altLang="en-US" dirty="0"/>
              <a:t>的数据结构中（</a:t>
            </a:r>
            <a:r>
              <a:rPr lang="en-US" altLang="zh-CN" dirty="0"/>
              <a:t>Linux/</a:t>
            </a:r>
            <a:r>
              <a:rPr lang="en-US" altLang="zh-CN" dirty="0" err="1"/>
              <a:t>sched.h</a:t>
            </a:r>
            <a:r>
              <a:rPr lang="zh-CN" altLang="en-US" dirty="0"/>
              <a:t>）。当两个</a:t>
            </a:r>
            <a:r>
              <a:rPr lang="en-US" altLang="zh-CN" dirty="0" err="1"/>
              <a:t>task_struct</a:t>
            </a:r>
            <a:r>
              <a:rPr lang="zh-CN" altLang="en-US" dirty="0"/>
              <a:t>共享同一个虚拟地址空间时，它们就是同一个进程的两个线程。</a:t>
            </a:r>
            <a:endParaRPr lang="en-US" altLang="zh-CN" dirty="0"/>
          </a:p>
          <a:p>
            <a:r>
              <a:rPr lang="en-US" altLang="zh-CN" dirty="0"/>
              <a:t>	</a:t>
            </a:r>
          </a:p>
          <a:p>
            <a:r>
              <a:rPr lang="en-US" altLang="zh-CN" dirty="0"/>
              <a:t>	</a:t>
            </a:r>
            <a:r>
              <a:rPr lang="en-US" altLang="zh-CN" dirty="0" err="1"/>
              <a:t>task_struct</a:t>
            </a:r>
            <a:r>
              <a:rPr lang="zh-CN" altLang="en-US" dirty="0"/>
              <a:t>中主要包含的数据结构有管理处理器底层信息的</a:t>
            </a:r>
            <a:r>
              <a:rPr lang="en-US" altLang="zh-CN" dirty="0" err="1"/>
              <a:t>thread_struct</a:t>
            </a:r>
            <a:r>
              <a:rPr lang="zh-CN" altLang="en-US" dirty="0"/>
              <a:t>、管理虚拟内存的</a:t>
            </a:r>
            <a:r>
              <a:rPr lang="en-US" altLang="zh-CN" dirty="0" err="1"/>
              <a:t>mm_struct</a:t>
            </a:r>
            <a:r>
              <a:rPr lang="zh-CN" altLang="en-US" dirty="0"/>
              <a:t>、管理文件描述符的</a:t>
            </a:r>
            <a:r>
              <a:rPr lang="en-US" altLang="zh-CN" dirty="0" err="1"/>
              <a:t>file_struct</a:t>
            </a:r>
            <a:r>
              <a:rPr lang="zh-CN" altLang="en-US" dirty="0"/>
              <a:t>、管理信号的</a:t>
            </a:r>
            <a:r>
              <a:rPr lang="en-US" altLang="zh-CN" dirty="0" err="1"/>
              <a:t>signal_struct</a:t>
            </a:r>
            <a:r>
              <a:rPr lang="zh-CN" altLang="en-US" dirty="0"/>
              <a:t>等等。</a:t>
            </a:r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3B41A12-A7E7-492B-0B41-501DD979AF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750794"/>
            <a:ext cx="2808312" cy="315715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140DA07-2018-67B9-53CA-4D7489F7077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0366" y="2715766"/>
            <a:ext cx="1296144" cy="182039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94370DC-05B7-6669-1C52-01088BF3F7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9282" y="1398862"/>
            <a:ext cx="1805867" cy="1048841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1EE4DEAD-68A3-35E7-3CE9-8EDBFD410B39}"/>
              </a:ext>
            </a:extLst>
          </p:cNvPr>
          <p:cNvSpPr/>
          <p:nvPr/>
        </p:nvSpPr>
        <p:spPr>
          <a:xfrm>
            <a:off x="8100392" y="4731990"/>
            <a:ext cx="1043608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31/34</a:t>
            </a:r>
            <a:endParaRPr lang="zh-CN" alt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3956B979-9F53-FCD3-D228-2F0443D1DEA8}"/>
              </a:ext>
            </a:extLst>
          </p:cNvPr>
          <p:cNvCxnSpPr>
            <a:cxnSpLocks/>
          </p:cNvCxnSpPr>
          <p:nvPr/>
        </p:nvCxnSpPr>
        <p:spPr>
          <a:xfrm>
            <a:off x="67348" y="1275606"/>
            <a:ext cx="9041156" cy="0"/>
          </a:xfrm>
          <a:prstGeom prst="line">
            <a:avLst/>
          </a:prstGeom>
          <a:ln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0574865"/>
      </p:ext>
    </p:extLst>
  </p:cSld>
  <p:clrMapOvr>
    <a:masterClrMapping/>
  </p:clrMapOvr>
  <p:transition spd="slow">
    <p:wheel spokes="1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0076" y="123478"/>
            <a:ext cx="1766509" cy="422426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DB2BDA1F-8CC6-5D0B-3886-3E1A9E7996D9}"/>
              </a:ext>
            </a:extLst>
          </p:cNvPr>
          <p:cNvSpPr txBox="1"/>
          <p:nvPr/>
        </p:nvSpPr>
        <p:spPr>
          <a:xfrm>
            <a:off x="467544" y="552883"/>
            <a:ext cx="784887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	</a:t>
            </a:r>
            <a:r>
              <a:rPr lang="zh-CN" altLang="en-US" dirty="0"/>
              <a:t>操作系统维护多个</a:t>
            </a:r>
            <a:r>
              <a:rPr lang="en-US" altLang="zh-CN" dirty="0" err="1"/>
              <a:t>task_struct</a:t>
            </a:r>
            <a:r>
              <a:rPr lang="zh-CN" altLang="en-US" dirty="0"/>
              <a:t>队列来实现不同的功能。所有的队列都是用双向链表实现的。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	</a:t>
            </a:r>
            <a:r>
              <a:rPr lang="zh-CN" altLang="en-US" dirty="0"/>
              <a:t>一个队列存放了所有的进程；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	</a:t>
            </a:r>
            <a:r>
              <a:rPr lang="zh-CN" altLang="en-US" dirty="0"/>
              <a:t>另一个队列存放了所有正在运行的进程（</a:t>
            </a:r>
            <a:r>
              <a:rPr lang="en-US" altLang="zh-CN" dirty="0"/>
              <a:t>kernel/</a:t>
            </a:r>
            <a:r>
              <a:rPr lang="en-US" altLang="zh-CN" dirty="0" err="1"/>
              <a:t>sched.c</a:t>
            </a:r>
            <a:r>
              <a:rPr lang="zh-CN" altLang="en-US" dirty="0"/>
              <a:t>中的</a:t>
            </a:r>
            <a:r>
              <a:rPr lang="en-US" altLang="zh-CN" dirty="0"/>
              <a:t>struct </a:t>
            </a:r>
            <a:r>
              <a:rPr lang="en-US" altLang="zh-CN" dirty="0" err="1"/>
              <a:t>runqueue</a:t>
            </a:r>
            <a:r>
              <a:rPr lang="en-US" altLang="zh-CN" dirty="0"/>
              <a:t> </a:t>
            </a:r>
            <a:r>
              <a:rPr lang="zh-CN" altLang="en-US" dirty="0"/>
              <a:t>）；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	</a:t>
            </a:r>
            <a:r>
              <a:rPr lang="zh-CN" altLang="en-US" dirty="0"/>
              <a:t>此外，对于每一个会导致进程挂起的等待事件，都有一个队列存放因为等待此事件而挂起的进程（</a:t>
            </a:r>
            <a:r>
              <a:rPr lang="en-US" altLang="zh-CN" dirty="0"/>
              <a:t>include/</a:t>
            </a:r>
            <a:r>
              <a:rPr lang="en-US" altLang="zh-CN" dirty="0" err="1"/>
              <a:t>linux</a:t>
            </a:r>
            <a:r>
              <a:rPr lang="en-US" altLang="zh-CN" dirty="0"/>
              <a:t>/</a:t>
            </a:r>
            <a:r>
              <a:rPr lang="en-US" altLang="zh-CN" dirty="0" err="1"/>
              <a:t>wait.h</a:t>
            </a:r>
            <a:r>
              <a:rPr lang="zh-CN" altLang="en-US" dirty="0"/>
              <a:t>中的</a:t>
            </a:r>
            <a:r>
              <a:rPr lang="en-US" altLang="zh-CN" dirty="0" err="1"/>
              <a:t>wait_queue_t</a:t>
            </a:r>
            <a:r>
              <a:rPr lang="zh-CN" altLang="en-US" dirty="0"/>
              <a:t>）。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7CA466B-2B04-5969-ACAB-9BA9E16E86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104" y="2742725"/>
            <a:ext cx="3124361" cy="2207759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9A1AA74C-99EE-D1E8-E737-BEDD3BB46D77}"/>
              </a:ext>
            </a:extLst>
          </p:cNvPr>
          <p:cNvSpPr txBox="1"/>
          <p:nvPr/>
        </p:nvSpPr>
        <p:spPr>
          <a:xfrm>
            <a:off x="251520" y="2771127"/>
            <a:ext cx="518457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	Linux</a:t>
            </a:r>
            <a:r>
              <a:rPr lang="zh-CN" altLang="en-US" dirty="0"/>
              <a:t>会将</a:t>
            </a:r>
            <a:r>
              <a:rPr lang="en-US" altLang="zh-CN" dirty="0" err="1"/>
              <a:t>task_struct</a:t>
            </a:r>
            <a:r>
              <a:rPr lang="zh-CN" altLang="en-US" dirty="0"/>
              <a:t>数据结构分配到进程的内核栈的顶部，将</a:t>
            </a:r>
            <a:r>
              <a:rPr lang="en-US" altLang="zh-CN" dirty="0" err="1"/>
              <a:t>thread_info</a:t>
            </a:r>
            <a:r>
              <a:rPr lang="zh-CN" altLang="en-US" dirty="0"/>
              <a:t>数据结构分配到这个进程的内核栈的底部。</a:t>
            </a:r>
            <a:endParaRPr lang="en-US" altLang="zh-CN" dirty="0"/>
          </a:p>
          <a:p>
            <a:r>
              <a:rPr lang="en-US" altLang="zh-CN" dirty="0"/>
              <a:t>	</a:t>
            </a:r>
          </a:p>
          <a:p>
            <a:r>
              <a:rPr lang="en-US" altLang="zh-CN" dirty="0"/>
              <a:t>	</a:t>
            </a:r>
            <a:r>
              <a:rPr lang="en-US" altLang="zh-CN" dirty="0" err="1"/>
              <a:t>thread_info</a:t>
            </a:r>
            <a:r>
              <a:rPr lang="zh-CN" altLang="en-US" dirty="0"/>
              <a:t>存储的是一个</a:t>
            </a:r>
            <a:r>
              <a:rPr lang="en-US" altLang="zh-CN" dirty="0"/>
              <a:t>task</a:t>
            </a:r>
            <a:r>
              <a:rPr lang="zh-CN" altLang="en-US" dirty="0"/>
              <a:t>中更加底层和更加体系结构相关的属性。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7117A1C3-AC79-6784-CF0D-A2BA7E408EFC}"/>
              </a:ext>
            </a:extLst>
          </p:cNvPr>
          <p:cNvSpPr/>
          <p:nvPr/>
        </p:nvSpPr>
        <p:spPr>
          <a:xfrm>
            <a:off x="8100392" y="4731990"/>
            <a:ext cx="1043608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32/34</a:t>
            </a:r>
            <a:endParaRPr lang="zh-CN" alt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28757087"/>
      </p:ext>
    </p:extLst>
  </p:cSld>
  <p:clrMapOvr>
    <a:masterClrMapping/>
  </p:clrMapOvr>
  <p:transition spd="slow">
    <p:wheel spokes="1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0076" y="123478"/>
            <a:ext cx="1766509" cy="422426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F6705128-98C6-D9EC-28C2-70DAF0EE5A37}"/>
              </a:ext>
            </a:extLst>
          </p:cNvPr>
          <p:cNvSpPr txBox="1"/>
          <p:nvPr/>
        </p:nvSpPr>
        <p:spPr>
          <a:xfrm>
            <a:off x="467544" y="84239"/>
            <a:ext cx="15841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参考文献</a:t>
            </a:r>
            <a:endParaRPr lang="en-US" altLang="zh-CN" sz="2400" b="1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33CE0E1-C634-8B93-89ED-92A77DE8194D}"/>
              </a:ext>
            </a:extLst>
          </p:cNvPr>
          <p:cNvSpPr txBox="1"/>
          <p:nvPr/>
        </p:nvSpPr>
        <p:spPr>
          <a:xfrm>
            <a:off x="467544" y="979922"/>
            <a:ext cx="777686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从 </a:t>
            </a:r>
            <a:r>
              <a:rPr lang="en-US" altLang="zh-CN" dirty="0"/>
              <a:t>unlink/rm </a:t>
            </a:r>
            <a:r>
              <a:rPr lang="zh-CN" altLang="en-US" dirty="0"/>
              <a:t>底层实现来看</a:t>
            </a:r>
            <a:r>
              <a:rPr lang="en-US" altLang="zh-CN" dirty="0"/>
              <a:t>Linux</a:t>
            </a:r>
            <a:r>
              <a:rPr lang="zh-CN" altLang="en-US" dirty="0"/>
              <a:t>文件系统管理</a:t>
            </a:r>
            <a:endParaRPr lang="en-US" altLang="zh-CN" dirty="0"/>
          </a:p>
          <a:p>
            <a:r>
              <a:rPr lang="en-US" altLang="zh-CN" dirty="0">
                <a:hlinkClick r:id="rId3"/>
              </a:rPr>
              <a:t>https://blog.csdn.net/Z_Stand/article/details/115028205</a:t>
            </a:r>
            <a:endParaRPr lang="en-US" altLang="zh-CN" dirty="0"/>
          </a:p>
          <a:p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hlinkClick r:id="rId4"/>
              </a:rPr>
              <a:t>XV6</a:t>
            </a:r>
            <a:r>
              <a:rPr lang="zh-CN" altLang="en-US" dirty="0">
                <a:hlinkClick r:id="rId4"/>
              </a:rPr>
              <a:t>源码解读：安装与编译</a:t>
            </a:r>
            <a:r>
              <a:rPr lang="en-US" altLang="zh-CN" dirty="0">
                <a:hlinkClick r:id="rId4"/>
              </a:rPr>
              <a:t>-CSDN</a:t>
            </a:r>
            <a:r>
              <a:rPr lang="zh-CN" altLang="en-US" dirty="0">
                <a:hlinkClick r:id="rId4"/>
              </a:rPr>
              <a:t>博客</a:t>
            </a:r>
            <a:endParaRPr lang="en-US" altLang="zh-CN" dirty="0"/>
          </a:p>
          <a:p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hlinkClick r:id="rId5"/>
              </a:rPr>
              <a:t>xv6</a:t>
            </a:r>
            <a:r>
              <a:rPr lang="zh-CN" altLang="en-US" dirty="0">
                <a:hlinkClick r:id="rId5"/>
              </a:rPr>
              <a:t>源码解读：从上电到</a:t>
            </a:r>
            <a:r>
              <a:rPr lang="en-US" altLang="zh-CN" dirty="0">
                <a:hlinkClick r:id="rId5"/>
              </a:rPr>
              <a:t>shell_xv6</a:t>
            </a:r>
            <a:r>
              <a:rPr lang="zh-CN" altLang="en-US" dirty="0">
                <a:hlinkClick r:id="rId5"/>
              </a:rPr>
              <a:t>入口</a:t>
            </a:r>
            <a:r>
              <a:rPr lang="en-US" altLang="zh-CN" dirty="0">
                <a:hlinkClick r:id="rId5"/>
              </a:rPr>
              <a:t>-CSDN</a:t>
            </a:r>
            <a:r>
              <a:rPr lang="zh-CN" altLang="en-US" dirty="0">
                <a:hlinkClick r:id="rId5"/>
              </a:rPr>
              <a:t>博客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hlinkClick r:id="rId6"/>
              </a:rPr>
              <a:t>https://www.cnblogs.com/hehao98/p/10603045.html</a:t>
            </a:r>
            <a:r>
              <a:rPr lang="en-US" altLang="zh-CN" dirty="0"/>
              <a:t> 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CAC50A7-B1EA-563C-0563-862782E9B6FD}"/>
              </a:ext>
            </a:extLst>
          </p:cNvPr>
          <p:cNvSpPr txBox="1"/>
          <p:nvPr/>
        </p:nvSpPr>
        <p:spPr>
          <a:xfrm>
            <a:off x="539552" y="610590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CSDN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0E9DFA2-2451-EF0F-862A-CC2E6AF12E9F}"/>
              </a:ext>
            </a:extLst>
          </p:cNvPr>
          <p:cNvSpPr txBox="1"/>
          <p:nvPr/>
        </p:nvSpPr>
        <p:spPr>
          <a:xfrm>
            <a:off x="467544" y="3288246"/>
            <a:ext cx="72728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参考书目：</a:t>
            </a:r>
            <a:endParaRPr lang="en-US" altLang="zh-CN" dirty="0"/>
          </a:p>
          <a:p>
            <a:r>
              <a:rPr lang="en-US" altLang="zh-CN" dirty="0"/>
              <a:t>《</a:t>
            </a:r>
            <a:r>
              <a:rPr lang="zh-CN" altLang="en-US" dirty="0"/>
              <a:t>深入理解</a:t>
            </a:r>
            <a:r>
              <a:rPr lang="en-US" altLang="zh-CN" dirty="0" err="1"/>
              <a:t>linux</a:t>
            </a:r>
            <a:r>
              <a:rPr lang="zh-CN" altLang="en-US" dirty="0"/>
              <a:t>内核架构</a:t>
            </a:r>
            <a:r>
              <a:rPr lang="en-US" altLang="zh-CN" dirty="0"/>
              <a:t>》 Wolfgang </a:t>
            </a:r>
            <a:r>
              <a:rPr lang="en-US" altLang="zh-CN" dirty="0" err="1"/>
              <a:t>Manuerer</a:t>
            </a:r>
            <a:r>
              <a:rPr lang="en-US" altLang="zh-CN" dirty="0"/>
              <a:t>[</a:t>
            </a:r>
            <a:r>
              <a:rPr lang="zh-CN" altLang="en-US" dirty="0"/>
              <a:t>德</a:t>
            </a:r>
            <a:r>
              <a:rPr lang="en-US" altLang="zh-CN" dirty="0"/>
              <a:t>] </a:t>
            </a:r>
          </a:p>
          <a:p>
            <a:r>
              <a:rPr lang="en-US" altLang="zh-CN" dirty="0"/>
              <a:t>《understanding the </a:t>
            </a:r>
            <a:r>
              <a:rPr lang="en-US" altLang="zh-CN" dirty="0" err="1"/>
              <a:t>linux</a:t>
            </a:r>
            <a:r>
              <a:rPr lang="en-US" altLang="zh-CN" dirty="0"/>
              <a:t> kernel》</a:t>
            </a:r>
            <a:r>
              <a:rPr lang="en-US" altLang="zh-CN" b="0" i="0" dirty="0">
                <a:solidFill>
                  <a:srgbClr val="3D3B49"/>
                </a:solidFill>
                <a:effectLst/>
                <a:latin typeface="Source Sans Pro" panose="020B0503030403020204" pitchFamily="34" charset="0"/>
              </a:rPr>
              <a:t> O‘Reilly Media[</a:t>
            </a:r>
            <a:r>
              <a:rPr lang="zh-CN" altLang="en-US" b="0" i="0" dirty="0">
                <a:solidFill>
                  <a:srgbClr val="3D3B49"/>
                </a:solidFill>
                <a:effectLst/>
                <a:latin typeface="Source Sans Pro" panose="020B0503030403020204" pitchFamily="34" charset="0"/>
              </a:rPr>
              <a:t>美</a:t>
            </a:r>
            <a:r>
              <a:rPr lang="en-US" altLang="zh-CN" b="0" i="0" dirty="0">
                <a:solidFill>
                  <a:srgbClr val="3D3B49"/>
                </a:solidFill>
                <a:effectLst/>
                <a:latin typeface="Source Sans Pro" panose="020B0503030403020204" pitchFamily="34" charset="0"/>
              </a:rPr>
              <a:t>]</a:t>
            </a:r>
          </a:p>
          <a:p>
            <a:r>
              <a:rPr lang="en-US" altLang="zh-CN" dirty="0">
                <a:solidFill>
                  <a:srgbClr val="3D3B49"/>
                </a:solidFill>
                <a:latin typeface="Source Sans Pro" panose="020B0503030403020204" pitchFamily="34" charset="0"/>
              </a:rPr>
              <a:t>《XV6</a:t>
            </a:r>
            <a:r>
              <a:rPr lang="zh-CN" altLang="en-US" dirty="0">
                <a:solidFill>
                  <a:srgbClr val="3D3B49"/>
                </a:solidFill>
                <a:latin typeface="Source Sans Pro" panose="020B0503030403020204" pitchFamily="34" charset="0"/>
              </a:rPr>
              <a:t>中文文档</a:t>
            </a:r>
            <a:r>
              <a:rPr lang="en-US" altLang="zh-CN" dirty="0">
                <a:solidFill>
                  <a:srgbClr val="3D3B49"/>
                </a:solidFill>
                <a:latin typeface="Source Sans Pro" panose="020B0503030403020204" pitchFamily="34" charset="0"/>
              </a:rPr>
              <a:t>》</a:t>
            </a:r>
            <a:r>
              <a:rPr lang="zh-CN" altLang="en-US" dirty="0">
                <a:hlinkClick r:id="rId7"/>
              </a:rPr>
              <a:t>介紹 </a:t>
            </a:r>
            <a:r>
              <a:rPr lang="en-US" altLang="zh-CN" dirty="0">
                <a:hlinkClick r:id="rId7"/>
              </a:rPr>
              <a:t>| xv6 </a:t>
            </a:r>
            <a:r>
              <a:rPr lang="zh-CN" altLang="en-US" dirty="0">
                <a:hlinkClick r:id="rId7"/>
              </a:rPr>
              <a:t>中文文档 </a:t>
            </a:r>
            <a:r>
              <a:rPr lang="en-US" altLang="zh-CN" dirty="0">
                <a:hlinkClick r:id="rId7"/>
              </a:rPr>
              <a:t>(gitbooks.io)</a:t>
            </a:r>
            <a:endParaRPr lang="en-US" altLang="zh-CN" dirty="0"/>
          </a:p>
          <a:p>
            <a:r>
              <a:rPr lang="en-US" altLang="zh-CN" dirty="0"/>
              <a:t>《</a:t>
            </a:r>
            <a:r>
              <a:rPr lang="en-US" altLang="zh-CN" dirty="0" err="1"/>
              <a:t>riscv</a:t>
            </a:r>
            <a:r>
              <a:rPr lang="zh-CN" altLang="en-US" dirty="0"/>
              <a:t>指令集手册</a:t>
            </a:r>
            <a:r>
              <a:rPr lang="en-US" altLang="zh-CN" dirty="0"/>
              <a:t>》</a:t>
            </a:r>
            <a:endParaRPr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80FFDD1-653D-752D-0DBD-2C7DC8292AD4}"/>
              </a:ext>
            </a:extLst>
          </p:cNvPr>
          <p:cNvSpPr/>
          <p:nvPr/>
        </p:nvSpPr>
        <p:spPr>
          <a:xfrm>
            <a:off x="8100392" y="4731990"/>
            <a:ext cx="1043608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33/34</a:t>
            </a:r>
            <a:endParaRPr lang="zh-CN" alt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62705381"/>
      </p:ext>
    </p:extLst>
  </p:cSld>
  <p:clrMapOvr>
    <a:masterClrMapping/>
  </p:clrMapOvr>
  <p:transition spd="slow">
    <p:wheel spokes="1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26"/>
          <p:cNvSpPr txBox="1"/>
          <p:nvPr/>
        </p:nvSpPr>
        <p:spPr>
          <a:xfrm>
            <a:off x="371772" y="2363460"/>
            <a:ext cx="53142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演讲完毕，谢谢观看</a:t>
            </a:r>
            <a:r>
              <a:rPr lang="zh-CN" alt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！</a:t>
            </a:r>
          </a:p>
        </p:txBody>
      </p:sp>
      <p:sp>
        <p:nvSpPr>
          <p:cNvPr id="15" name="TextBox 12"/>
          <p:cNvSpPr txBox="1"/>
          <p:nvPr/>
        </p:nvSpPr>
        <p:spPr>
          <a:xfrm>
            <a:off x="1955948" y="1308212"/>
            <a:ext cx="200567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7200" b="1" spc="-300" dirty="0">
                <a:solidFill>
                  <a:schemeClr val="accent1"/>
                </a:solidFill>
                <a:latin typeface="Agency FB" panose="020B0503020202020204" pitchFamily="34" charset="0"/>
              </a:rPr>
              <a:t>2 0 23</a:t>
            </a:r>
            <a:endParaRPr lang="zh-CN" altLang="en-US" sz="7200" b="1" spc="-300" dirty="0">
              <a:solidFill>
                <a:schemeClr val="accent1"/>
              </a:solidFill>
              <a:latin typeface="Agency FB" panose="020B0503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843"/>
          <a:stretch>
            <a:fillRect/>
          </a:stretch>
        </p:blipFill>
        <p:spPr>
          <a:xfrm rot="16200000">
            <a:off x="4548277" y="459792"/>
            <a:ext cx="5304035" cy="4248472"/>
          </a:xfrm>
          <a:prstGeom prst="rect">
            <a:avLst/>
          </a:prstGeom>
        </p:spPr>
      </p:pic>
    </p:spTree>
  </p:cSld>
  <p:clrMapOvr>
    <a:masterClrMapping/>
  </p:clrMapOvr>
  <p:transition spd="slow">
    <p:wheel spokes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300"/>
                            </p:stCondLst>
                            <p:childTnLst>
                              <p:par>
                                <p:cTn id="15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0076" y="123478"/>
            <a:ext cx="1766509" cy="422426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23B37B3B-C9C9-23CA-B189-442FE2EB4C94}"/>
              </a:ext>
            </a:extLst>
          </p:cNvPr>
          <p:cNvSpPr txBox="1"/>
          <p:nvPr/>
        </p:nvSpPr>
        <p:spPr>
          <a:xfrm>
            <a:off x="107504" y="1324388"/>
            <a:ext cx="489654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kernel</a:t>
            </a:r>
            <a:r>
              <a:rPr lang="zh-CN" altLang="en-US" dirty="0"/>
              <a:t>：包含操作系统内核的源代码。包括处理进程、文件系统、内存管理、系统调用等核心组件的代码文件。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err="1"/>
              <a:t>mkfs</a:t>
            </a:r>
            <a:r>
              <a:rPr lang="zh-CN" altLang="en-US" dirty="0"/>
              <a:t>：包含</a:t>
            </a:r>
            <a:r>
              <a:rPr lang="en-US" altLang="zh-CN" dirty="0" err="1"/>
              <a:t>mkfs.c</a:t>
            </a:r>
            <a:r>
              <a:rPr lang="zh-CN" altLang="en-US" dirty="0"/>
              <a:t>文件，其用于创建文件系统镜像。它的主要功能是将一组文件打包到一个文件系统中，并创建一个文件系统的镜像。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user</a:t>
            </a:r>
            <a:r>
              <a:rPr lang="zh-CN" altLang="en-US" dirty="0"/>
              <a:t>：用户级程序的源代码通常存储在这个目录下。这些程序可以是 </a:t>
            </a:r>
            <a:r>
              <a:rPr lang="en-US" altLang="zh-CN" dirty="0"/>
              <a:t>shell</a:t>
            </a:r>
            <a:r>
              <a:rPr lang="zh-CN" altLang="en-US" dirty="0"/>
              <a:t>、应用程序或测试程序，用于在操作系统上运行。</a:t>
            </a:r>
            <a:br>
              <a:rPr lang="zh-CN" altLang="en-US" dirty="0"/>
            </a:br>
            <a:endParaRPr lang="en-US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C3563C7-1F3D-05CD-F648-845F0FDFBC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4" y="1324388"/>
            <a:ext cx="3742776" cy="3323461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87ADF30E-F338-89FF-CAE4-0532ED9C4B83}"/>
              </a:ext>
            </a:extLst>
          </p:cNvPr>
          <p:cNvSpPr txBox="1"/>
          <p:nvPr/>
        </p:nvSpPr>
        <p:spPr>
          <a:xfrm>
            <a:off x="323528" y="334691"/>
            <a:ext cx="1440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文件目录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07C77F65-E101-7F32-97C2-35B57EC9BE8C}"/>
              </a:ext>
            </a:extLst>
          </p:cNvPr>
          <p:cNvSpPr/>
          <p:nvPr/>
        </p:nvSpPr>
        <p:spPr>
          <a:xfrm>
            <a:off x="8316416" y="4786874"/>
            <a:ext cx="827584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4/34</a:t>
            </a:r>
            <a:endParaRPr lang="zh-CN" alt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81060173"/>
      </p:ext>
    </p:extLst>
  </p:cSld>
  <p:clrMapOvr>
    <a:masterClrMapping/>
  </p:clrMapOvr>
  <p:transition spd="slow">
    <p:wheel spokes="1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0076" y="123478"/>
            <a:ext cx="1766509" cy="422426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23B37B3B-C9C9-23CA-B189-442FE2EB4C94}"/>
              </a:ext>
            </a:extLst>
          </p:cNvPr>
          <p:cNvSpPr txBox="1"/>
          <p:nvPr/>
        </p:nvSpPr>
        <p:spPr>
          <a:xfrm>
            <a:off x="1115616" y="2355726"/>
            <a:ext cx="658430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编译系统时，在命令行键入命令</a:t>
            </a:r>
            <a:r>
              <a:rPr lang="en-US" altLang="zh-CN" dirty="0"/>
              <a:t>make </a:t>
            </a:r>
            <a:r>
              <a:rPr lang="en-US" altLang="zh-CN" dirty="0" err="1"/>
              <a:t>qemu</a:t>
            </a:r>
            <a:r>
              <a:rPr lang="zh-CN" altLang="en-US" dirty="0"/>
              <a:t>。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 err="1">
                <a:solidFill>
                  <a:srgbClr val="0075BF"/>
                </a:solidFill>
              </a:rPr>
              <a:t>qemu</a:t>
            </a:r>
            <a:r>
              <a:rPr lang="zh-CN" altLang="en-US" dirty="0"/>
              <a:t>这个目标依赖于</a:t>
            </a:r>
            <a:r>
              <a:rPr lang="en-US" altLang="zh-CN" dirty="0"/>
              <a:t>K/kernel</a:t>
            </a:r>
            <a:r>
              <a:rPr lang="zh-CN" altLang="en-US" dirty="0"/>
              <a:t>和</a:t>
            </a:r>
            <a:r>
              <a:rPr lang="en-US" altLang="zh-CN" dirty="0" err="1"/>
              <a:t>fs.img</a:t>
            </a:r>
            <a:r>
              <a:rPr lang="zh-CN" altLang="en-US" dirty="0"/>
              <a:t>：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rgbClr val="FF0000"/>
                </a:solidFill>
              </a:rPr>
              <a:t>K/kernel</a:t>
            </a:r>
            <a:r>
              <a:rPr lang="zh-CN" altLang="en-US" dirty="0"/>
              <a:t>负责生成内核的可执行文件，运行</a:t>
            </a:r>
            <a:r>
              <a:rPr lang="en-US" altLang="zh-CN" dirty="0"/>
              <a:t>Xv6</a:t>
            </a:r>
            <a:r>
              <a:rPr lang="zh-CN" altLang="en-US" dirty="0"/>
              <a:t>就是运行这个可执行文件；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b="1" dirty="0" err="1">
                <a:solidFill>
                  <a:srgbClr val="FF0000"/>
                </a:solidFill>
              </a:rPr>
              <a:t>fs.img</a:t>
            </a:r>
            <a:r>
              <a:rPr lang="zh-CN" altLang="en-US" dirty="0"/>
              <a:t>负责生成文件系统的镜像，用于模拟一块保护所有用户程序的硬盘。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87A11E24-A791-E91C-B64A-7FB46B6098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3768" y="699542"/>
            <a:ext cx="3384376" cy="1224908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B5D641F4-6A1C-9178-CC2E-1F65D5213C75}"/>
              </a:ext>
            </a:extLst>
          </p:cNvPr>
          <p:cNvSpPr/>
          <p:nvPr/>
        </p:nvSpPr>
        <p:spPr>
          <a:xfrm>
            <a:off x="8316416" y="4731990"/>
            <a:ext cx="827584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5/34</a:t>
            </a:r>
            <a:endParaRPr lang="zh-CN" alt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47E4450-366E-A50C-D30C-6A6DEB6DDD11}"/>
              </a:ext>
            </a:extLst>
          </p:cNvPr>
          <p:cNvSpPr txBox="1"/>
          <p:nvPr/>
        </p:nvSpPr>
        <p:spPr>
          <a:xfrm>
            <a:off x="179512" y="123478"/>
            <a:ext cx="29523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err="1"/>
              <a:t>Makefile</a:t>
            </a:r>
            <a:r>
              <a:rPr lang="en-US" altLang="zh-CN" sz="2400" b="1" dirty="0"/>
              <a:t> </a:t>
            </a:r>
            <a:r>
              <a:rPr lang="zh-CN" altLang="en-US" sz="2400" b="1" dirty="0"/>
              <a:t>编译与运行</a:t>
            </a:r>
            <a:endParaRPr lang="en-US" altLang="zh-CN" sz="2400" b="1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B76406D-8A42-4876-A2E8-CE95F3629257}"/>
              </a:ext>
            </a:extLst>
          </p:cNvPr>
          <p:cNvSpPr txBox="1"/>
          <p:nvPr/>
        </p:nvSpPr>
        <p:spPr>
          <a:xfrm>
            <a:off x="3399656" y="1930481"/>
            <a:ext cx="20162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err="1"/>
              <a:t>Makefile</a:t>
            </a:r>
            <a:r>
              <a:rPr lang="zh-CN" altLang="en-US" sz="1400" dirty="0"/>
              <a:t>部分代码</a:t>
            </a:r>
          </a:p>
        </p:txBody>
      </p:sp>
    </p:spTree>
    <p:extLst>
      <p:ext uri="{BB962C8B-B14F-4D97-AF65-F5344CB8AC3E}">
        <p14:creationId xmlns:p14="http://schemas.microsoft.com/office/powerpoint/2010/main" val="3557734555"/>
      </p:ext>
    </p:extLst>
  </p:cSld>
  <p:clrMapOvr>
    <a:masterClrMapping/>
  </p:clrMapOvr>
  <p:transition spd="slow">
    <p:wheel spokes="1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0076" y="123478"/>
            <a:ext cx="1766509" cy="422426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D4AAD039-8D7B-D876-928E-3FAEBE6F65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915566"/>
            <a:ext cx="1457680" cy="395449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9B49E33-2271-731A-FC7B-5EBD667E7E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3768" y="4092773"/>
            <a:ext cx="5932611" cy="777290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620E6D30-D54D-62E3-9BF5-95870AACF741}"/>
              </a:ext>
            </a:extLst>
          </p:cNvPr>
          <p:cNvSpPr txBox="1"/>
          <p:nvPr/>
        </p:nvSpPr>
        <p:spPr>
          <a:xfrm>
            <a:off x="2627784" y="753319"/>
            <a:ext cx="543217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内核的所有源代码及其编译后生成的二进制文件保存在</a:t>
            </a:r>
            <a:r>
              <a:rPr lang="en-US" altLang="zh-CN" dirty="0"/>
              <a:t>./kernel/</a:t>
            </a:r>
            <a:r>
              <a:rPr lang="zh-CN" altLang="en-US" dirty="0"/>
              <a:t>目录中。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OBJS</a:t>
            </a:r>
            <a:r>
              <a:rPr lang="zh-CN" altLang="en-US" dirty="0"/>
              <a:t>变量是编译出内核可执行文件所需要的的所有</a:t>
            </a:r>
            <a:r>
              <a:rPr lang="en-US" altLang="zh-CN" dirty="0"/>
              <a:t>.o</a:t>
            </a:r>
            <a:r>
              <a:rPr lang="zh-CN" altLang="en-US" dirty="0"/>
              <a:t>文件的文件名的合集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rgbClr val="0075BF"/>
                </a:solidFill>
              </a:rPr>
              <a:t>kernel</a:t>
            </a:r>
            <a:r>
              <a:rPr lang="zh-CN" altLang="en-US" dirty="0"/>
              <a:t>目标生成除了依赖</a:t>
            </a:r>
            <a:r>
              <a:rPr lang="en-US" altLang="zh-CN" dirty="0"/>
              <a:t>OBJS</a:t>
            </a:r>
            <a:r>
              <a:rPr lang="zh-CN" altLang="en-US" dirty="0"/>
              <a:t>变量包含的文件之外，还依赖两个目标：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rgbClr val="FF0000"/>
                </a:solidFill>
              </a:rPr>
              <a:t>./kernel/</a:t>
            </a:r>
            <a:r>
              <a:rPr lang="en-US" altLang="zh-CN" b="1" dirty="0" err="1">
                <a:solidFill>
                  <a:srgbClr val="FF0000"/>
                </a:solidFill>
              </a:rPr>
              <a:t>kernel.ld</a:t>
            </a:r>
            <a:endParaRPr lang="en-US" altLang="zh-CN" b="1" dirty="0">
              <a:solidFill>
                <a:srgbClr val="FF000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rgbClr val="FF0000"/>
                </a:solidFill>
              </a:rPr>
              <a:t>./user/</a:t>
            </a:r>
            <a:r>
              <a:rPr lang="en-US" altLang="zh-CN" b="1" dirty="0" err="1">
                <a:solidFill>
                  <a:srgbClr val="FF0000"/>
                </a:solidFill>
              </a:rPr>
              <a:t>initcode</a:t>
            </a:r>
            <a:endParaRPr lang="en-US" altLang="zh-CN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1E2E52A3-EEC7-5A9A-761B-E1FEC670AFDC}"/>
              </a:ext>
            </a:extLst>
          </p:cNvPr>
          <p:cNvSpPr/>
          <p:nvPr/>
        </p:nvSpPr>
        <p:spPr>
          <a:xfrm>
            <a:off x="8316416" y="4731990"/>
            <a:ext cx="827584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6/34</a:t>
            </a:r>
            <a:endParaRPr lang="zh-CN" alt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F671D53-4B87-52BE-8A1D-7342E739E482}"/>
              </a:ext>
            </a:extLst>
          </p:cNvPr>
          <p:cNvSpPr txBox="1"/>
          <p:nvPr/>
        </p:nvSpPr>
        <p:spPr>
          <a:xfrm>
            <a:off x="97415" y="141679"/>
            <a:ext cx="29523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err="1"/>
              <a:t>Makefile</a:t>
            </a:r>
            <a:r>
              <a:rPr lang="en-US" altLang="zh-CN" sz="2400" b="1" dirty="0"/>
              <a:t> </a:t>
            </a:r>
            <a:r>
              <a:rPr lang="zh-CN" altLang="en-US" sz="2400" b="1" dirty="0"/>
              <a:t>编译与运行</a:t>
            </a:r>
            <a:endParaRPr lang="en-US" altLang="zh-CN" sz="2400" b="1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748FC4F-4B11-47CC-895D-F272BBCE8247}"/>
              </a:ext>
            </a:extLst>
          </p:cNvPr>
          <p:cNvSpPr txBox="1"/>
          <p:nvPr/>
        </p:nvSpPr>
        <p:spPr>
          <a:xfrm>
            <a:off x="644953" y="4835723"/>
            <a:ext cx="20162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err="1"/>
              <a:t>Makefile</a:t>
            </a:r>
            <a:r>
              <a:rPr lang="zh-CN" altLang="en-US" sz="1400" dirty="0"/>
              <a:t>部分代码</a:t>
            </a:r>
          </a:p>
        </p:txBody>
      </p:sp>
    </p:spTree>
  </p:cSld>
  <p:clrMapOvr>
    <a:masterClrMapping/>
  </p:clrMapOvr>
  <p:transition spd="slow">
    <p:wheel spokes="1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0076" y="123478"/>
            <a:ext cx="1766509" cy="422426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23B37B3B-C9C9-23CA-B189-442FE2EB4C94}"/>
              </a:ext>
            </a:extLst>
          </p:cNvPr>
          <p:cNvSpPr txBox="1"/>
          <p:nvPr/>
        </p:nvSpPr>
        <p:spPr>
          <a:xfrm>
            <a:off x="251947" y="1268774"/>
            <a:ext cx="430481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编译</a:t>
            </a:r>
            <a:r>
              <a:rPr lang="en-US" altLang="zh-CN" dirty="0"/>
              <a:t>./kernel</a:t>
            </a:r>
            <a:r>
              <a:rPr lang="zh-CN" altLang="en-US" dirty="0"/>
              <a:t>目录下的</a:t>
            </a:r>
            <a:r>
              <a:rPr lang="en-US" altLang="zh-CN" dirty="0"/>
              <a:t>.c</a:t>
            </a:r>
            <a:r>
              <a:rPr lang="zh-CN" altLang="en-US" dirty="0"/>
              <a:t>和</a:t>
            </a:r>
            <a:r>
              <a:rPr lang="en-US" altLang="zh-CN" dirty="0"/>
              <a:t>.S</a:t>
            </a:r>
            <a:r>
              <a:rPr lang="zh-CN" altLang="en-US" dirty="0"/>
              <a:t>源代码，编译完得到</a:t>
            </a:r>
            <a:r>
              <a:rPr lang="en-US" altLang="zh-CN" dirty="0"/>
              <a:t>.o</a:t>
            </a:r>
            <a:r>
              <a:rPr lang="zh-CN" altLang="en-US" dirty="0"/>
              <a:t>目标文件；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按照</a:t>
            </a:r>
            <a:r>
              <a:rPr lang="en-US" altLang="zh-CN" dirty="0" err="1"/>
              <a:t>kernel.ld</a:t>
            </a:r>
            <a:r>
              <a:rPr lang="zh-CN" altLang="en-US" dirty="0"/>
              <a:t>脚本内的指令将这一堆</a:t>
            </a:r>
            <a:r>
              <a:rPr lang="en-US" altLang="zh-CN" dirty="0"/>
              <a:t>.o</a:t>
            </a:r>
            <a:r>
              <a:rPr lang="zh-CN" altLang="en-US" dirty="0"/>
              <a:t>文件链接起来，得到最终的内核可执行文件</a:t>
            </a:r>
            <a:r>
              <a:rPr lang="en-US" altLang="zh-CN" dirty="0"/>
              <a:t>kernel</a:t>
            </a:r>
            <a:r>
              <a:rPr lang="zh-CN" altLang="en-US" dirty="0"/>
              <a:t>；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可执行文件入口被指定为</a:t>
            </a:r>
            <a:r>
              <a:rPr lang="en-US" altLang="zh-CN" dirty="0"/>
              <a:t>_entry</a:t>
            </a:r>
            <a:r>
              <a:rPr lang="zh-CN" altLang="en-US" dirty="0"/>
              <a:t>，该符号被定义在</a:t>
            </a:r>
            <a:r>
              <a:rPr lang="en-US" altLang="zh-CN" dirty="0"/>
              <a:t>./kernel/</a:t>
            </a:r>
            <a:r>
              <a:rPr lang="en-US" altLang="zh-CN" dirty="0" err="1"/>
              <a:t>entry.S</a:t>
            </a:r>
            <a:r>
              <a:rPr lang="zh-CN" altLang="en-US" dirty="0"/>
              <a:t>文件中。</a:t>
            </a:r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80095F2-D3F8-B0E6-1CB4-C5A6620949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8024" y="1367469"/>
            <a:ext cx="4080649" cy="2387935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86387F44-482E-26CF-D487-C0AAF1944DA0}"/>
              </a:ext>
            </a:extLst>
          </p:cNvPr>
          <p:cNvSpPr txBox="1"/>
          <p:nvPr/>
        </p:nvSpPr>
        <p:spPr>
          <a:xfrm>
            <a:off x="6036260" y="3776908"/>
            <a:ext cx="158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kernel.ld</a:t>
            </a:r>
            <a:r>
              <a:rPr lang="zh-CN" altLang="en-US" dirty="0"/>
              <a:t>文件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E801E0D-3679-DA26-0A2A-B669AE379229}"/>
              </a:ext>
            </a:extLst>
          </p:cNvPr>
          <p:cNvSpPr/>
          <p:nvPr/>
        </p:nvSpPr>
        <p:spPr>
          <a:xfrm>
            <a:off x="8316416" y="4731990"/>
            <a:ext cx="827584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7/34</a:t>
            </a:r>
            <a:endParaRPr lang="zh-CN" alt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04C47EB-1C42-738E-781E-EBAFB7BEEC2B}"/>
              </a:ext>
            </a:extLst>
          </p:cNvPr>
          <p:cNvSpPr txBox="1"/>
          <p:nvPr/>
        </p:nvSpPr>
        <p:spPr>
          <a:xfrm>
            <a:off x="226195" y="218868"/>
            <a:ext cx="29523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err="1"/>
              <a:t>Makefile</a:t>
            </a:r>
            <a:r>
              <a:rPr lang="en-US" altLang="zh-CN" sz="2400" b="1" dirty="0"/>
              <a:t> </a:t>
            </a:r>
            <a:r>
              <a:rPr lang="zh-CN" altLang="en-US" sz="2400" b="1" dirty="0"/>
              <a:t>编译与运行</a:t>
            </a:r>
            <a:endParaRPr lang="en-US" altLang="zh-CN" sz="2400" b="1" dirty="0"/>
          </a:p>
        </p:txBody>
      </p:sp>
    </p:spTree>
    <p:extLst>
      <p:ext uri="{BB962C8B-B14F-4D97-AF65-F5344CB8AC3E}">
        <p14:creationId xmlns:p14="http://schemas.microsoft.com/office/powerpoint/2010/main" val="3684125612"/>
      </p:ext>
    </p:extLst>
  </p:cSld>
  <p:clrMapOvr>
    <a:masterClrMapping/>
  </p:clrMapOvr>
  <p:transition spd="slow">
    <p:wheel spokes="1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 2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0076" y="123478"/>
            <a:ext cx="1766509" cy="422426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06838851-BF3C-8537-6E02-3ED7DF7464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824" y="734675"/>
            <a:ext cx="3009922" cy="408625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7B6C3C26-FBE3-3211-E3EB-2778A6A69EC2}"/>
              </a:ext>
            </a:extLst>
          </p:cNvPr>
          <p:cNvSpPr txBox="1"/>
          <p:nvPr/>
        </p:nvSpPr>
        <p:spPr>
          <a:xfrm>
            <a:off x="3707904" y="734675"/>
            <a:ext cx="45720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这里是对</a:t>
            </a:r>
            <a:r>
              <a:rPr lang="en-US" altLang="zh-CN" dirty="0"/>
              <a:t>./user</a:t>
            </a:r>
            <a:r>
              <a:rPr lang="zh-CN" altLang="en-US" dirty="0"/>
              <a:t>目录下文件的编译，该目录下的程序均为用户程序。</a:t>
            </a:r>
            <a:endParaRPr lang="en-US" altLang="zh-CN" dirty="0"/>
          </a:p>
          <a:p>
            <a:endParaRPr lang="en-US" altLang="zh-CN" b="1" dirty="0">
              <a:solidFill>
                <a:srgbClr val="0075BF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b="1" dirty="0">
              <a:solidFill>
                <a:srgbClr val="0075BF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 err="1">
                <a:solidFill>
                  <a:srgbClr val="0075BF"/>
                </a:solidFill>
              </a:rPr>
              <a:t>fs.img</a:t>
            </a:r>
            <a:r>
              <a:rPr lang="zh-CN" altLang="en-US" dirty="0"/>
              <a:t>目标生成依赖：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b="1" dirty="0" err="1">
                <a:solidFill>
                  <a:srgbClr val="FF0000"/>
                </a:solidFill>
              </a:rPr>
              <a:t>mkfs</a:t>
            </a:r>
            <a:r>
              <a:rPr lang="en-US" altLang="zh-CN" b="1" dirty="0">
                <a:solidFill>
                  <a:srgbClr val="FF0000"/>
                </a:solidFill>
              </a:rPr>
              <a:t>/</a:t>
            </a:r>
            <a:r>
              <a:rPr lang="en-US" altLang="zh-CN" b="1" dirty="0" err="1">
                <a:solidFill>
                  <a:srgbClr val="FF0000"/>
                </a:solidFill>
              </a:rPr>
              <a:t>mkfs</a:t>
            </a:r>
            <a:r>
              <a:rPr lang="en-US" altLang="zh-CN" b="1" dirty="0">
                <a:solidFill>
                  <a:srgbClr val="FF0000"/>
                </a:solidFill>
              </a:rPr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rgbClr val="FF0000"/>
                </a:solidFill>
              </a:rPr>
              <a:t>README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rgbClr val="FF0000"/>
                </a:solidFill>
              </a:rPr>
              <a:t>$(UPROGS)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B120AFE-366D-0CB2-E04B-6C1D6A8987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53633" y="3864526"/>
            <a:ext cx="4860543" cy="576064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88348601-2DF4-60FA-5822-245E0AD68167}"/>
              </a:ext>
            </a:extLst>
          </p:cNvPr>
          <p:cNvSpPr/>
          <p:nvPr/>
        </p:nvSpPr>
        <p:spPr>
          <a:xfrm>
            <a:off x="8316416" y="4731990"/>
            <a:ext cx="827584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8/34</a:t>
            </a:r>
            <a:endParaRPr lang="zh-CN" alt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07DE6E0-0033-E1E4-C77A-2FB9E0882906}"/>
              </a:ext>
            </a:extLst>
          </p:cNvPr>
          <p:cNvSpPr txBox="1"/>
          <p:nvPr/>
        </p:nvSpPr>
        <p:spPr>
          <a:xfrm>
            <a:off x="97415" y="141679"/>
            <a:ext cx="29523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err="1"/>
              <a:t>Makefile</a:t>
            </a:r>
            <a:r>
              <a:rPr lang="en-US" altLang="zh-CN" sz="2400" b="1" dirty="0"/>
              <a:t> </a:t>
            </a:r>
            <a:r>
              <a:rPr lang="zh-CN" altLang="en-US" sz="2400" b="1" dirty="0"/>
              <a:t>编译与运行</a:t>
            </a:r>
            <a:endParaRPr lang="en-US" altLang="zh-CN" sz="2400" b="1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680C26D-6351-4D1B-AE01-8D18051D9200}"/>
              </a:ext>
            </a:extLst>
          </p:cNvPr>
          <p:cNvSpPr txBox="1"/>
          <p:nvPr/>
        </p:nvSpPr>
        <p:spPr>
          <a:xfrm>
            <a:off x="1115616" y="4808538"/>
            <a:ext cx="20162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err="1"/>
              <a:t>Makefile</a:t>
            </a:r>
            <a:r>
              <a:rPr lang="zh-CN" altLang="en-US" sz="1400" dirty="0"/>
              <a:t>部分代码</a:t>
            </a:r>
          </a:p>
        </p:txBody>
      </p:sp>
    </p:spTree>
    <p:extLst>
      <p:ext uri="{BB962C8B-B14F-4D97-AF65-F5344CB8AC3E}">
        <p14:creationId xmlns:p14="http://schemas.microsoft.com/office/powerpoint/2010/main" val="1912195079"/>
      </p:ext>
    </p:extLst>
  </p:cSld>
  <p:clrMapOvr>
    <a:masterClrMapping/>
  </p:clrMapOvr>
  <p:transition spd="slow">
    <p:wheel spokes="1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 2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0076" y="123478"/>
            <a:ext cx="1766509" cy="422426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0355D458-3947-2B49-A57F-2051405105BC}"/>
              </a:ext>
            </a:extLst>
          </p:cNvPr>
          <p:cNvSpPr txBox="1"/>
          <p:nvPr/>
        </p:nvSpPr>
        <p:spPr>
          <a:xfrm>
            <a:off x="179512" y="799133"/>
            <a:ext cx="6192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UPROGS</a:t>
            </a:r>
            <a:r>
              <a:rPr lang="zh-CN" altLang="en-US" dirty="0"/>
              <a:t>变量中的文件依赖于</a:t>
            </a:r>
            <a:r>
              <a:rPr lang="en-US" altLang="zh-CN" dirty="0"/>
              <a:t>ULIB</a:t>
            </a:r>
            <a:r>
              <a:rPr lang="zh-CN" altLang="en-US" dirty="0"/>
              <a:t>变量生成的目标文件</a:t>
            </a:r>
            <a:endParaRPr lang="en-US" altLang="zh-CN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324E79F-092B-0CFD-99F2-B8AF9D57605C}"/>
              </a:ext>
            </a:extLst>
          </p:cNvPr>
          <p:cNvSpPr txBox="1"/>
          <p:nvPr/>
        </p:nvSpPr>
        <p:spPr>
          <a:xfrm>
            <a:off x="96594" y="2067694"/>
            <a:ext cx="799288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ULIB</a:t>
            </a:r>
            <a:r>
              <a:rPr lang="zh-CN" altLang="en-US" dirty="0"/>
              <a:t>为库文件，其中包含的</a:t>
            </a:r>
            <a:r>
              <a:rPr lang="en-US" altLang="zh-CN" dirty="0" err="1"/>
              <a:t>ulib.o</a:t>
            </a:r>
            <a:r>
              <a:rPr lang="zh-CN" altLang="en-US" dirty="0"/>
              <a:t>、</a:t>
            </a:r>
            <a:r>
              <a:rPr lang="en-US" altLang="zh-CN" dirty="0" err="1"/>
              <a:t>usys.o</a:t>
            </a:r>
            <a:r>
              <a:rPr lang="zh-CN" altLang="en-US" dirty="0"/>
              <a:t>、</a:t>
            </a:r>
            <a:r>
              <a:rPr lang="en-US" altLang="zh-CN" dirty="0" err="1"/>
              <a:t>printf.o</a:t>
            </a:r>
            <a:r>
              <a:rPr lang="zh-CN" altLang="en-US" dirty="0"/>
              <a:t>和</a:t>
            </a:r>
            <a:r>
              <a:rPr lang="en-US" altLang="zh-CN" dirty="0" err="1"/>
              <a:t>umalloc.o</a:t>
            </a:r>
            <a:r>
              <a:rPr lang="zh-CN" altLang="en-US" dirty="0"/>
              <a:t>四个目标文件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err="1"/>
              <a:t>usys.o</a:t>
            </a:r>
            <a:r>
              <a:rPr lang="zh-CN" altLang="en-US" dirty="0"/>
              <a:t>包含系统调用</a:t>
            </a:r>
            <a:r>
              <a:rPr lang="en-US" altLang="zh-CN" dirty="0"/>
              <a:t>C</a:t>
            </a:r>
            <a:r>
              <a:rPr lang="zh-CN" altLang="en-US" dirty="0"/>
              <a:t>语言接口的定义；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err="1"/>
              <a:t>ulib.o</a:t>
            </a:r>
            <a:r>
              <a:rPr lang="zh-CN" altLang="en-US" dirty="0"/>
              <a:t>包含了各种字符串和内存操作的函数；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err="1"/>
              <a:t>printf.o</a:t>
            </a:r>
            <a:r>
              <a:rPr lang="zh-CN" altLang="en-US" dirty="0"/>
              <a:t>是对</a:t>
            </a:r>
            <a:r>
              <a:rPr lang="en-US" altLang="zh-CN" dirty="0"/>
              <a:t>C</a:t>
            </a:r>
            <a:r>
              <a:rPr lang="zh-CN" altLang="en-US" dirty="0"/>
              <a:t>标准库中</a:t>
            </a:r>
            <a:r>
              <a:rPr lang="en-US" altLang="zh-CN" dirty="0" err="1"/>
              <a:t>printf</a:t>
            </a:r>
            <a:r>
              <a:rPr lang="zh-CN" altLang="en-US" dirty="0"/>
              <a:t>函数的简单实现；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err="1"/>
              <a:t>umalloc.o</a:t>
            </a:r>
            <a:r>
              <a:rPr lang="zh-CN" altLang="en-US" dirty="0"/>
              <a:t>包含了</a:t>
            </a:r>
            <a:r>
              <a:rPr lang="en-US" altLang="zh-CN" dirty="0"/>
              <a:t>malloc</a:t>
            </a:r>
            <a:r>
              <a:rPr lang="zh-CN" altLang="en-US" dirty="0"/>
              <a:t>和</a:t>
            </a:r>
            <a:r>
              <a:rPr lang="en-US" altLang="zh-CN" dirty="0"/>
              <a:t>free</a:t>
            </a:r>
            <a:r>
              <a:rPr lang="zh-CN" altLang="en-US" dirty="0"/>
              <a:t>两个动态内存操作函数的实现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2E3D5D0-A9BC-AFAE-DDD3-0CABD9A96F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512" y="1298171"/>
            <a:ext cx="7035106" cy="515834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EA93036A-01D0-E544-F738-90A7E37AF7A1}"/>
              </a:ext>
            </a:extLst>
          </p:cNvPr>
          <p:cNvSpPr/>
          <p:nvPr/>
        </p:nvSpPr>
        <p:spPr>
          <a:xfrm>
            <a:off x="8316416" y="4731990"/>
            <a:ext cx="827584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9/34</a:t>
            </a:r>
            <a:endParaRPr lang="zh-CN" alt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0E5397D-572F-9470-5C01-53B9907ADD2D}"/>
              </a:ext>
            </a:extLst>
          </p:cNvPr>
          <p:cNvSpPr txBox="1"/>
          <p:nvPr/>
        </p:nvSpPr>
        <p:spPr>
          <a:xfrm>
            <a:off x="97415" y="141679"/>
            <a:ext cx="29523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err="1"/>
              <a:t>Makefile</a:t>
            </a:r>
            <a:r>
              <a:rPr lang="en-US" altLang="zh-CN" sz="2400" b="1" dirty="0"/>
              <a:t> </a:t>
            </a:r>
            <a:r>
              <a:rPr lang="zh-CN" altLang="en-US" sz="2400" b="1" dirty="0"/>
              <a:t>编译与运行</a:t>
            </a:r>
            <a:endParaRPr lang="en-US" altLang="zh-CN" sz="2400" b="1" dirty="0"/>
          </a:p>
        </p:txBody>
      </p:sp>
    </p:spTree>
    <p:extLst>
      <p:ext uri="{BB962C8B-B14F-4D97-AF65-F5344CB8AC3E}">
        <p14:creationId xmlns:p14="http://schemas.microsoft.com/office/powerpoint/2010/main" val="1262609914"/>
      </p:ext>
    </p:extLst>
  </p:cSld>
  <p:clrMapOvr>
    <a:masterClrMapping/>
  </p:clrMapOvr>
  <p:transition spd="slow">
    <p:wheel spokes="1"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ENTRY"/>
  <p:tag name="ID" val="553512"/>
  <p:tag name="MH_ORDER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ENTRY"/>
  <p:tag name="ID" val="553512"/>
  <p:tag name="MH_ORDER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ENTRY"/>
  <p:tag name="ID" val="553512"/>
  <p:tag name="MH_ORDER" val="1"/>
</p:tagLst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1481</TotalTime>
  <Words>3054</Words>
  <Application>Microsoft Office PowerPoint</Application>
  <PresentationFormat>全屏显示(16:9)</PresentationFormat>
  <Paragraphs>270</Paragraphs>
  <Slides>34</Slides>
  <Notes>11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34</vt:i4>
      </vt:variant>
    </vt:vector>
  </HeadingPairs>
  <TitlesOfParts>
    <vt:vector size="46" baseType="lpstr">
      <vt:lpstr>-apple-system</vt:lpstr>
      <vt:lpstr>等线</vt:lpstr>
      <vt:lpstr>宋体</vt:lpstr>
      <vt:lpstr>微软雅黑</vt:lpstr>
      <vt:lpstr>Agency FB</vt:lpstr>
      <vt:lpstr>Arial</vt:lpstr>
      <vt:lpstr>Calibri</vt:lpstr>
      <vt:lpstr>Calibri Light</vt:lpstr>
      <vt:lpstr>Consolas</vt:lpstr>
      <vt:lpstr>Source Sans Pro</vt:lpstr>
      <vt:lpstr>Wide Latin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CHINA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030</dc:title>
  <dc:creator>USER</dc:creator>
  <cp:lastModifiedBy>leona fan</cp:lastModifiedBy>
  <cp:revision>514</cp:revision>
  <dcterms:created xsi:type="dcterms:W3CDTF">2014-11-09T01:07:00Z</dcterms:created>
  <dcterms:modified xsi:type="dcterms:W3CDTF">2023-10-11T07:05:07Z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2052-10.1.0.6876</vt:lpwstr>
  </property>
</Properties>
</file>